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64" r:id="rId2"/>
    <p:sldId id="278" r:id="rId3"/>
    <p:sldId id="275" r:id="rId4"/>
    <p:sldId id="276" r:id="rId5"/>
    <p:sldId id="286" r:id="rId6"/>
    <p:sldId id="263" r:id="rId7"/>
    <p:sldId id="280" r:id="rId8"/>
    <p:sldId id="285" r:id="rId9"/>
    <p:sldId id="271" r:id="rId10"/>
    <p:sldId id="272" r:id="rId11"/>
    <p:sldId id="282" r:id="rId12"/>
    <p:sldId id="273" r:id="rId13"/>
    <p:sldId id="274" r:id="rId14"/>
    <p:sldId id="281" r:id="rId15"/>
    <p:sldId id="283" r:id="rId16"/>
    <p:sldId id="257" r:id="rId17"/>
    <p:sldId id="266" r:id="rId18"/>
    <p:sldId id="269" r:id="rId19"/>
    <p:sldId id="270" r:id="rId20"/>
    <p:sldId id="256" r:id="rId21"/>
    <p:sldId id="258" r:id="rId22"/>
    <p:sldId id="259" r:id="rId23"/>
    <p:sldId id="267" r:id="rId24"/>
    <p:sldId id="268" r:id="rId25"/>
    <p:sldId id="261" r:id="rId26"/>
    <p:sldId id="262" r:id="rId27"/>
    <p:sldId id="265" r:id="rId2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60"/>
  </p:normalViewPr>
  <p:slideViewPr>
    <p:cSldViewPr>
      <p:cViewPr varScale="1">
        <p:scale>
          <a:sx n="109" d="100"/>
          <a:sy n="109" d="100"/>
        </p:scale>
        <p:origin x="960" y="4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BD89-F539-BC4D-4E99-822A5E53F13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37B86-B4D2-EE45-9859-92C39BF654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E21220-170A-3FC9-9F10-E0D8FF1588F7}"/>
              </a:ext>
            </a:extLst>
          </p:cNvPr>
          <p:cNvSpPr>
            <a:spLocks noGrp="1"/>
          </p:cNvSpPr>
          <p:nvPr>
            <p:ph type="dt" sz="half" idx="10"/>
          </p:nvPr>
        </p:nvSpPr>
        <p:spPr/>
        <p:txBody>
          <a:bodyPr/>
          <a:lstStyle>
            <a:lvl1pPr>
              <a:defRPr/>
            </a:lvl1pPr>
          </a:lstStyle>
          <a:p>
            <a:endParaRPr lang="tr-TR" altLang="en-US"/>
          </a:p>
        </p:txBody>
      </p:sp>
      <p:sp>
        <p:nvSpPr>
          <p:cNvPr id="5" name="Footer Placeholder 4">
            <a:extLst>
              <a:ext uri="{FF2B5EF4-FFF2-40B4-BE49-F238E27FC236}">
                <a16:creationId xmlns:a16="http://schemas.microsoft.com/office/drawing/2014/main" id="{B30B8136-2091-16C6-DFAA-12968F826594}"/>
              </a:ext>
            </a:extLst>
          </p:cNvPr>
          <p:cNvSpPr>
            <a:spLocks noGrp="1"/>
          </p:cNvSpPr>
          <p:nvPr>
            <p:ph type="ftr" sz="quarter" idx="11"/>
          </p:nvPr>
        </p:nvSpPr>
        <p:spPr/>
        <p:txBody>
          <a:bodyPr/>
          <a:lstStyle>
            <a:lvl1pPr>
              <a:defRPr/>
            </a:lvl1pPr>
          </a:lstStyle>
          <a:p>
            <a:endParaRPr lang="tr-TR" altLang="en-US"/>
          </a:p>
        </p:txBody>
      </p:sp>
      <p:sp>
        <p:nvSpPr>
          <p:cNvPr id="6" name="Slide Number Placeholder 5">
            <a:extLst>
              <a:ext uri="{FF2B5EF4-FFF2-40B4-BE49-F238E27FC236}">
                <a16:creationId xmlns:a16="http://schemas.microsoft.com/office/drawing/2014/main" id="{E4A6DCCB-8A35-4A7B-BE85-288B08BEDBFB}"/>
              </a:ext>
            </a:extLst>
          </p:cNvPr>
          <p:cNvSpPr>
            <a:spLocks noGrp="1"/>
          </p:cNvSpPr>
          <p:nvPr>
            <p:ph type="sldNum" sz="quarter" idx="12"/>
          </p:nvPr>
        </p:nvSpPr>
        <p:spPr/>
        <p:txBody>
          <a:bodyPr/>
          <a:lstStyle>
            <a:lvl1pPr>
              <a:defRPr/>
            </a:lvl1pPr>
          </a:lstStyle>
          <a:p>
            <a:fld id="{0B21A8AA-02E5-8643-B99C-9442694CAB08}" type="slidenum">
              <a:rPr lang="tr-TR" altLang="en-US"/>
              <a:pPr/>
              <a:t>‹#›</a:t>
            </a:fld>
            <a:endParaRPr lang="tr-TR" altLang="en-US"/>
          </a:p>
        </p:txBody>
      </p:sp>
    </p:spTree>
    <p:extLst>
      <p:ext uri="{BB962C8B-B14F-4D97-AF65-F5344CB8AC3E}">
        <p14:creationId xmlns:p14="http://schemas.microsoft.com/office/powerpoint/2010/main" val="84744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F18F-F35D-17F6-EE10-7B92C6283A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31949-10C6-4685-945B-87543A39F4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966E5-4D81-5D8B-1610-05571B7EF989}"/>
              </a:ext>
            </a:extLst>
          </p:cNvPr>
          <p:cNvSpPr>
            <a:spLocks noGrp="1"/>
          </p:cNvSpPr>
          <p:nvPr>
            <p:ph type="dt" sz="half" idx="10"/>
          </p:nvPr>
        </p:nvSpPr>
        <p:spPr/>
        <p:txBody>
          <a:bodyPr/>
          <a:lstStyle>
            <a:lvl1pPr>
              <a:defRPr/>
            </a:lvl1pPr>
          </a:lstStyle>
          <a:p>
            <a:endParaRPr lang="tr-TR" altLang="en-US"/>
          </a:p>
        </p:txBody>
      </p:sp>
      <p:sp>
        <p:nvSpPr>
          <p:cNvPr id="5" name="Footer Placeholder 4">
            <a:extLst>
              <a:ext uri="{FF2B5EF4-FFF2-40B4-BE49-F238E27FC236}">
                <a16:creationId xmlns:a16="http://schemas.microsoft.com/office/drawing/2014/main" id="{CE1CA44E-734E-A4DE-1B0E-4B83FCA0C3B2}"/>
              </a:ext>
            </a:extLst>
          </p:cNvPr>
          <p:cNvSpPr>
            <a:spLocks noGrp="1"/>
          </p:cNvSpPr>
          <p:nvPr>
            <p:ph type="ftr" sz="quarter" idx="11"/>
          </p:nvPr>
        </p:nvSpPr>
        <p:spPr/>
        <p:txBody>
          <a:bodyPr/>
          <a:lstStyle>
            <a:lvl1pPr>
              <a:defRPr/>
            </a:lvl1pPr>
          </a:lstStyle>
          <a:p>
            <a:endParaRPr lang="tr-TR" altLang="en-US"/>
          </a:p>
        </p:txBody>
      </p:sp>
      <p:sp>
        <p:nvSpPr>
          <p:cNvPr id="6" name="Slide Number Placeholder 5">
            <a:extLst>
              <a:ext uri="{FF2B5EF4-FFF2-40B4-BE49-F238E27FC236}">
                <a16:creationId xmlns:a16="http://schemas.microsoft.com/office/drawing/2014/main" id="{3EEEB447-92A2-0D84-96E2-DDB113230EDE}"/>
              </a:ext>
            </a:extLst>
          </p:cNvPr>
          <p:cNvSpPr>
            <a:spLocks noGrp="1"/>
          </p:cNvSpPr>
          <p:nvPr>
            <p:ph type="sldNum" sz="quarter" idx="12"/>
          </p:nvPr>
        </p:nvSpPr>
        <p:spPr/>
        <p:txBody>
          <a:bodyPr/>
          <a:lstStyle>
            <a:lvl1pPr>
              <a:defRPr/>
            </a:lvl1pPr>
          </a:lstStyle>
          <a:p>
            <a:fld id="{AF2483AA-6CFE-544D-8200-312E42D407CA}" type="slidenum">
              <a:rPr lang="tr-TR" altLang="en-US"/>
              <a:pPr/>
              <a:t>‹#›</a:t>
            </a:fld>
            <a:endParaRPr lang="tr-TR" altLang="en-US"/>
          </a:p>
        </p:txBody>
      </p:sp>
    </p:spTree>
    <p:extLst>
      <p:ext uri="{BB962C8B-B14F-4D97-AF65-F5344CB8AC3E}">
        <p14:creationId xmlns:p14="http://schemas.microsoft.com/office/powerpoint/2010/main" val="11228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8FDD2E-7A66-5832-9F5C-D37E47C7D8F7}"/>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67C4ED-CD39-FB32-BACE-CF034E0EFA2A}"/>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43D73-DDE4-862A-2167-A427637BD7B7}"/>
              </a:ext>
            </a:extLst>
          </p:cNvPr>
          <p:cNvSpPr>
            <a:spLocks noGrp="1"/>
          </p:cNvSpPr>
          <p:nvPr>
            <p:ph type="dt" sz="half" idx="10"/>
          </p:nvPr>
        </p:nvSpPr>
        <p:spPr/>
        <p:txBody>
          <a:bodyPr/>
          <a:lstStyle>
            <a:lvl1pPr>
              <a:defRPr/>
            </a:lvl1pPr>
          </a:lstStyle>
          <a:p>
            <a:endParaRPr lang="tr-TR" altLang="en-US"/>
          </a:p>
        </p:txBody>
      </p:sp>
      <p:sp>
        <p:nvSpPr>
          <p:cNvPr id="5" name="Footer Placeholder 4">
            <a:extLst>
              <a:ext uri="{FF2B5EF4-FFF2-40B4-BE49-F238E27FC236}">
                <a16:creationId xmlns:a16="http://schemas.microsoft.com/office/drawing/2014/main" id="{13CA9D7D-5DA6-287A-6ED9-66D38E4335EE}"/>
              </a:ext>
            </a:extLst>
          </p:cNvPr>
          <p:cNvSpPr>
            <a:spLocks noGrp="1"/>
          </p:cNvSpPr>
          <p:nvPr>
            <p:ph type="ftr" sz="quarter" idx="11"/>
          </p:nvPr>
        </p:nvSpPr>
        <p:spPr/>
        <p:txBody>
          <a:bodyPr/>
          <a:lstStyle>
            <a:lvl1pPr>
              <a:defRPr/>
            </a:lvl1pPr>
          </a:lstStyle>
          <a:p>
            <a:endParaRPr lang="tr-TR" altLang="en-US"/>
          </a:p>
        </p:txBody>
      </p:sp>
      <p:sp>
        <p:nvSpPr>
          <p:cNvPr id="6" name="Slide Number Placeholder 5">
            <a:extLst>
              <a:ext uri="{FF2B5EF4-FFF2-40B4-BE49-F238E27FC236}">
                <a16:creationId xmlns:a16="http://schemas.microsoft.com/office/drawing/2014/main" id="{90A93519-EA27-8C03-B4C6-7AE5AAB21554}"/>
              </a:ext>
            </a:extLst>
          </p:cNvPr>
          <p:cNvSpPr>
            <a:spLocks noGrp="1"/>
          </p:cNvSpPr>
          <p:nvPr>
            <p:ph type="sldNum" sz="quarter" idx="12"/>
          </p:nvPr>
        </p:nvSpPr>
        <p:spPr/>
        <p:txBody>
          <a:bodyPr/>
          <a:lstStyle>
            <a:lvl1pPr>
              <a:defRPr/>
            </a:lvl1pPr>
          </a:lstStyle>
          <a:p>
            <a:fld id="{6F540112-1F25-2543-BEF2-877035897BF8}" type="slidenum">
              <a:rPr lang="tr-TR" altLang="en-US"/>
              <a:pPr/>
              <a:t>‹#›</a:t>
            </a:fld>
            <a:endParaRPr lang="tr-TR" altLang="en-US"/>
          </a:p>
        </p:txBody>
      </p:sp>
    </p:spTree>
    <p:extLst>
      <p:ext uri="{BB962C8B-B14F-4D97-AF65-F5344CB8AC3E}">
        <p14:creationId xmlns:p14="http://schemas.microsoft.com/office/powerpoint/2010/main" val="241216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CD70-6523-DC83-C7F8-9E50A120CEC5}"/>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4F2A966-0FF7-C707-7755-2F5014B95746}"/>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A95F04-4ABC-211B-01D7-80450F84E0FA}"/>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88B502-E5E9-3388-7D8F-FE60F0ECD7AA}"/>
              </a:ext>
            </a:extLst>
          </p:cNvPr>
          <p:cNvSpPr>
            <a:spLocks noGrp="1"/>
          </p:cNvSpPr>
          <p:nvPr>
            <p:ph type="dt" sz="half" idx="10"/>
          </p:nvPr>
        </p:nvSpPr>
        <p:spPr>
          <a:xfrm>
            <a:off x="457200" y="6245225"/>
            <a:ext cx="2133600" cy="476250"/>
          </a:xfrm>
        </p:spPr>
        <p:txBody>
          <a:bodyPr/>
          <a:lstStyle>
            <a:lvl1pPr>
              <a:defRPr/>
            </a:lvl1pPr>
          </a:lstStyle>
          <a:p>
            <a:endParaRPr lang="tr-TR" altLang="en-US"/>
          </a:p>
        </p:txBody>
      </p:sp>
      <p:sp>
        <p:nvSpPr>
          <p:cNvPr id="6" name="Footer Placeholder 5">
            <a:extLst>
              <a:ext uri="{FF2B5EF4-FFF2-40B4-BE49-F238E27FC236}">
                <a16:creationId xmlns:a16="http://schemas.microsoft.com/office/drawing/2014/main" id="{3E2A02F5-A67A-BC69-96B4-6D752D9492FF}"/>
              </a:ext>
            </a:extLst>
          </p:cNvPr>
          <p:cNvSpPr>
            <a:spLocks noGrp="1"/>
          </p:cNvSpPr>
          <p:nvPr>
            <p:ph type="ftr" sz="quarter" idx="11"/>
          </p:nvPr>
        </p:nvSpPr>
        <p:spPr>
          <a:xfrm>
            <a:off x="3124200" y="6245225"/>
            <a:ext cx="2895600" cy="476250"/>
          </a:xfrm>
        </p:spPr>
        <p:txBody>
          <a:bodyPr/>
          <a:lstStyle>
            <a:lvl1pPr>
              <a:defRPr/>
            </a:lvl1pPr>
          </a:lstStyle>
          <a:p>
            <a:endParaRPr lang="tr-TR" altLang="en-US"/>
          </a:p>
        </p:txBody>
      </p:sp>
      <p:sp>
        <p:nvSpPr>
          <p:cNvPr id="7" name="Slide Number Placeholder 6">
            <a:extLst>
              <a:ext uri="{FF2B5EF4-FFF2-40B4-BE49-F238E27FC236}">
                <a16:creationId xmlns:a16="http://schemas.microsoft.com/office/drawing/2014/main" id="{BF35BDCB-51E3-732E-896F-7A367480B3A1}"/>
              </a:ext>
            </a:extLst>
          </p:cNvPr>
          <p:cNvSpPr>
            <a:spLocks noGrp="1"/>
          </p:cNvSpPr>
          <p:nvPr>
            <p:ph type="sldNum" sz="quarter" idx="12"/>
          </p:nvPr>
        </p:nvSpPr>
        <p:spPr>
          <a:xfrm>
            <a:off x="6553200" y="6245225"/>
            <a:ext cx="2133600" cy="476250"/>
          </a:xfrm>
        </p:spPr>
        <p:txBody>
          <a:bodyPr/>
          <a:lstStyle>
            <a:lvl1pPr>
              <a:defRPr/>
            </a:lvl1pPr>
          </a:lstStyle>
          <a:p>
            <a:fld id="{C1241FD0-BB9F-1543-8961-AEC479163A1D}" type="slidenum">
              <a:rPr lang="tr-TR" altLang="en-US"/>
              <a:pPr/>
              <a:t>‹#›</a:t>
            </a:fld>
            <a:endParaRPr lang="tr-TR" altLang="en-US"/>
          </a:p>
        </p:txBody>
      </p:sp>
    </p:spTree>
    <p:extLst>
      <p:ext uri="{BB962C8B-B14F-4D97-AF65-F5344CB8AC3E}">
        <p14:creationId xmlns:p14="http://schemas.microsoft.com/office/powerpoint/2010/main" val="214189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51F3-78D1-512F-28B7-A6EB7591AB29}"/>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59770-17CC-0AF5-A749-F968A12E6C99}"/>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89B23-EB94-C7B6-1489-E41FE90EA200}"/>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EEF9C-D6B0-9F13-6C8F-706041DDF6C1}"/>
              </a:ext>
            </a:extLst>
          </p:cNvPr>
          <p:cNvSpPr>
            <a:spLocks noGrp="1"/>
          </p:cNvSpPr>
          <p:nvPr>
            <p:ph type="dt" sz="half" idx="10"/>
          </p:nvPr>
        </p:nvSpPr>
        <p:spPr>
          <a:xfrm>
            <a:off x="457200" y="6245225"/>
            <a:ext cx="2133600" cy="476250"/>
          </a:xfrm>
        </p:spPr>
        <p:txBody>
          <a:bodyPr/>
          <a:lstStyle>
            <a:lvl1pPr>
              <a:defRPr/>
            </a:lvl1pPr>
          </a:lstStyle>
          <a:p>
            <a:endParaRPr lang="tr-TR" altLang="en-US"/>
          </a:p>
        </p:txBody>
      </p:sp>
      <p:sp>
        <p:nvSpPr>
          <p:cNvPr id="6" name="Footer Placeholder 5">
            <a:extLst>
              <a:ext uri="{FF2B5EF4-FFF2-40B4-BE49-F238E27FC236}">
                <a16:creationId xmlns:a16="http://schemas.microsoft.com/office/drawing/2014/main" id="{06E24CFC-DB9A-1891-1498-72ECC3CBC873}"/>
              </a:ext>
            </a:extLst>
          </p:cNvPr>
          <p:cNvSpPr>
            <a:spLocks noGrp="1"/>
          </p:cNvSpPr>
          <p:nvPr>
            <p:ph type="ftr" sz="quarter" idx="11"/>
          </p:nvPr>
        </p:nvSpPr>
        <p:spPr>
          <a:xfrm>
            <a:off x="3124200" y="6245225"/>
            <a:ext cx="2895600" cy="476250"/>
          </a:xfrm>
        </p:spPr>
        <p:txBody>
          <a:bodyPr/>
          <a:lstStyle>
            <a:lvl1pPr>
              <a:defRPr/>
            </a:lvl1pPr>
          </a:lstStyle>
          <a:p>
            <a:endParaRPr lang="tr-TR" altLang="en-US"/>
          </a:p>
        </p:txBody>
      </p:sp>
      <p:sp>
        <p:nvSpPr>
          <p:cNvPr id="7" name="Slide Number Placeholder 6">
            <a:extLst>
              <a:ext uri="{FF2B5EF4-FFF2-40B4-BE49-F238E27FC236}">
                <a16:creationId xmlns:a16="http://schemas.microsoft.com/office/drawing/2014/main" id="{3F5C0BD5-D1C0-E357-2D9A-58E78D565D8C}"/>
              </a:ext>
            </a:extLst>
          </p:cNvPr>
          <p:cNvSpPr>
            <a:spLocks noGrp="1"/>
          </p:cNvSpPr>
          <p:nvPr>
            <p:ph type="sldNum" sz="quarter" idx="12"/>
          </p:nvPr>
        </p:nvSpPr>
        <p:spPr>
          <a:xfrm>
            <a:off x="6553200" y="6245225"/>
            <a:ext cx="2133600" cy="476250"/>
          </a:xfrm>
        </p:spPr>
        <p:txBody>
          <a:bodyPr/>
          <a:lstStyle>
            <a:lvl1pPr>
              <a:defRPr/>
            </a:lvl1pPr>
          </a:lstStyle>
          <a:p>
            <a:fld id="{BF635ED6-4697-674C-8281-497A6FBF5D3B}" type="slidenum">
              <a:rPr lang="tr-TR" altLang="en-US"/>
              <a:pPr/>
              <a:t>‹#›</a:t>
            </a:fld>
            <a:endParaRPr lang="tr-TR" altLang="en-US"/>
          </a:p>
        </p:txBody>
      </p:sp>
    </p:spTree>
    <p:extLst>
      <p:ext uri="{BB962C8B-B14F-4D97-AF65-F5344CB8AC3E}">
        <p14:creationId xmlns:p14="http://schemas.microsoft.com/office/powerpoint/2010/main" val="350855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BB13-591A-60DA-258C-2028F66D5A23}"/>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2A7DC83B-268B-1037-A88E-70CE7EEA0678}"/>
              </a:ext>
            </a:extLst>
          </p:cNvPr>
          <p:cNvSpPr>
            <a:spLocks noGrp="1"/>
          </p:cNvSpPr>
          <p:nvPr>
            <p:ph type="tbl" idx="1"/>
          </p:nvPr>
        </p:nvSpPr>
        <p:spPr>
          <a:xfrm>
            <a:off x="457200" y="1600200"/>
            <a:ext cx="8229600" cy="4525963"/>
          </a:xfrm>
        </p:spPr>
        <p:txBody>
          <a:bodyPr/>
          <a:lstStyle/>
          <a:p>
            <a:endParaRPr lang="en-US"/>
          </a:p>
        </p:txBody>
      </p:sp>
      <p:sp>
        <p:nvSpPr>
          <p:cNvPr id="4" name="Date Placeholder 3">
            <a:extLst>
              <a:ext uri="{FF2B5EF4-FFF2-40B4-BE49-F238E27FC236}">
                <a16:creationId xmlns:a16="http://schemas.microsoft.com/office/drawing/2014/main" id="{A3CC645A-1B63-7FB4-8AA9-F706B2EBB68D}"/>
              </a:ext>
            </a:extLst>
          </p:cNvPr>
          <p:cNvSpPr>
            <a:spLocks noGrp="1"/>
          </p:cNvSpPr>
          <p:nvPr>
            <p:ph type="dt" sz="half" idx="10"/>
          </p:nvPr>
        </p:nvSpPr>
        <p:spPr>
          <a:xfrm>
            <a:off x="457200" y="6245225"/>
            <a:ext cx="2133600" cy="476250"/>
          </a:xfrm>
        </p:spPr>
        <p:txBody>
          <a:bodyPr/>
          <a:lstStyle>
            <a:lvl1pPr>
              <a:defRPr/>
            </a:lvl1pPr>
          </a:lstStyle>
          <a:p>
            <a:endParaRPr lang="tr-TR" altLang="en-US"/>
          </a:p>
        </p:txBody>
      </p:sp>
      <p:sp>
        <p:nvSpPr>
          <p:cNvPr id="5" name="Footer Placeholder 4">
            <a:extLst>
              <a:ext uri="{FF2B5EF4-FFF2-40B4-BE49-F238E27FC236}">
                <a16:creationId xmlns:a16="http://schemas.microsoft.com/office/drawing/2014/main" id="{B2E747BC-0FA2-384B-04B5-DC59EE3D1845}"/>
              </a:ext>
            </a:extLst>
          </p:cNvPr>
          <p:cNvSpPr>
            <a:spLocks noGrp="1"/>
          </p:cNvSpPr>
          <p:nvPr>
            <p:ph type="ftr" sz="quarter" idx="11"/>
          </p:nvPr>
        </p:nvSpPr>
        <p:spPr>
          <a:xfrm>
            <a:off x="3124200" y="6245225"/>
            <a:ext cx="2895600" cy="476250"/>
          </a:xfrm>
        </p:spPr>
        <p:txBody>
          <a:bodyPr/>
          <a:lstStyle>
            <a:lvl1pPr>
              <a:defRPr/>
            </a:lvl1pPr>
          </a:lstStyle>
          <a:p>
            <a:endParaRPr lang="tr-TR" altLang="en-US"/>
          </a:p>
        </p:txBody>
      </p:sp>
      <p:sp>
        <p:nvSpPr>
          <p:cNvPr id="6" name="Slide Number Placeholder 5">
            <a:extLst>
              <a:ext uri="{FF2B5EF4-FFF2-40B4-BE49-F238E27FC236}">
                <a16:creationId xmlns:a16="http://schemas.microsoft.com/office/drawing/2014/main" id="{2DF14AFD-8FD5-440C-44BA-FE37A2C26254}"/>
              </a:ext>
            </a:extLst>
          </p:cNvPr>
          <p:cNvSpPr>
            <a:spLocks noGrp="1"/>
          </p:cNvSpPr>
          <p:nvPr>
            <p:ph type="sldNum" sz="quarter" idx="12"/>
          </p:nvPr>
        </p:nvSpPr>
        <p:spPr>
          <a:xfrm>
            <a:off x="6553200" y="6245225"/>
            <a:ext cx="2133600" cy="476250"/>
          </a:xfrm>
        </p:spPr>
        <p:txBody>
          <a:bodyPr/>
          <a:lstStyle>
            <a:lvl1pPr>
              <a:defRPr/>
            </a:lvl1pPr>
          </a:lstStyle>
          <a:p>
            <a:fld id="{564970EB-F3E1-DE43-B41C-DAEBC40090BE}" type="slidenum">
              <a:rPr lang="tr-TR" altLang="en-US"/>
              <a:pPr/>
              <a:t>‹#›</a:t>
            </a:fld>
            <a:endParaRPr lang="tr-TR" altLang="en-US"/>
          </a:p>
        </p:txBody>
      </p:sp>
    </p:spTree>
    <p:extLst>
      <p:ext uri="{BB962C8B-B14F-4D97-AF65-F5344CB8AC3E}">
        <p14:creationId xmlns:p14="http://schemas.microsoft.com/office/powerpoint/2010/main" val="1356097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74F0-C71A-5363-32A4-8499CD957C72}"/>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C32713EF-E5E3-54C5-510D-269E639A870F}"/>
              </a:ext>
            </a:extLst>
          </p:cNvPr>
          <p:cNvSpPr>
            <a:spLocks noGrp="1"/>
          </p:cNvSpPr>
          <p:nvPr>
            <p:ph type="clipArt" sz="half" idx="1"/>
          </p:nvPr>
        </p:nvSpPr>
        <p:spPr>
          <a:xfrm>
            <a:off x="457200" y="1600200"/>
            <a:ext cx="4038600" cy="4525963"/>
          </a:xfrm>
        </p:spPr>
        <p:txBody>
          <a:bodyPr/>
          <a:lstStyle/>
          <a:p>
            <a:endParaRPr lang="en-US"/>
          </a:p>
        </p:txBody>
      </p:sp>
      <p:sp>
        <p:nvSpPr>
          <p:cNvPr id="4" name="Text Placeholder 3">
            <a:extLst>
              <a:ext uri="{FF2B5EF4-FFF2-40B4-BE49-F238E27FC236}">
                <a16:creationId xmlns:a16="http://schemas.microsoft.com/office/drawing/2014/main" id="{1234F0BA-D416-55FC-ED27-0493B60797F4}"/>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E52A70-94D5-537C-55BA-BBB1AC69C213}"/>
              </a:ext>
            </a:extLst>
          </p:cNvPr>
          <p:cNvSpPr>
            <a:spLocks noGrp="1"/>
          </p:cNvSpPr>
          <p:nvPr>
            <p:ph type="dt" sz="half" idx="10"/>
          </p:nvPr>
        </p:nvSpPr>
        <p:spPr>
          <a:xfrm>
            <a:off x="457200" y="6245225"/>
            <a:ext cx="2133600" cy="476250"/>
          </a:xfrm>
        </p:spPr>
        <p:txBody>
          <a:bodyPr/>
          <a:lstStyle>
            <a:lvl1pPr>
              <a:defRPr/>
            </a:lvl1pPr>
          </a:lstStyle>
          <a:p>
            <a:endParaRPr lang="tr-TR" altLang="en-US"/>
          </a:p>
        </p:txBody>
      </p:sp>
      <p:sp>
        <p:nvSpPr>
          <p:cNvPr id="6" name="Footer Placeholder 5">
            <a:extLst>
              <a:ext uri="{FF2B5EF4-FFF2-40B4-BE49-F238E27FC236}">
                <a16:creationId xmlns:a16="http://schemas.microsoft.com/office/drawing/2014/main" id="{03411FE1-1754-6921-00AD-083C39D1F021}"/>
              </a:ext>
            </a:extLst>
          </p:cNvPr>
          <p:cNvSpPr>
            <a:spLocks noGrp="1"/>
          </p:cNvSpPr>
          <p:nvPr>
            <p:ph type="ftr" sz="quarter" idx="11"/>
          </p:nvPr>
        </p:nvSpPr>
        <p:spPr>
          <a:xfrm>
            <a:off x="3124200" y="6245225"/>
            <a:ext cx="2895600" cy="476250"/>
          </a:xfrm>
        </p:spPr>
        <p:txBody>
          <a:bodyPr/>
          <a:lstStyle>
            <a:lvl1pPr>
              <a:defRPr/>
            </a:lvl1pPr>
          </a:lstStyle>
          <a:p>
            <a:endParaRPr lang="tr-TR" altLang="en-US"/>
          </a:p>
        </p:txBody>
      </p:sp>
      <p:sp>
        <p:nvSpPr>
          <p:cNvPr id="7" name="Slide Number Placeholder 6">
            <a:extLst>
              <a:ext uri="{FF2B5EF4-FFF2-40B4-BE49-F238E27FC236}">
                <a16:creationId xmlns:a16="http://schemas.microsoft.com/office/drawing/2014/main" id="{F477A217-3325-FDF0-A893-27E61EC849E7}"/>
              </a:ext>
            </a:extLst>
          </p:cNvPr>
          <p:cNvSpPr>
            <a:spLocks noGrp="1"/>
          </p:cNvSpPr>
          <p:nvPr>
            <p:ph type="sldNum" sz="quarter" idx="12"/>
          </p:nvPr>
        </p:nvSpPr>
        <p:spPr>
          <a:xfrm>
            <a:off x="6553200" y="6245225"/>
            <a:ext cx="2133600" cy="476250"/>
          </a:xfrm>
        </p:spPr>
        <p:txBody>
          <a:bodyPr/>
          <a:lstStyle>
            <a:lvl1pPr>
              <a:defRPr/>
            </a:lvl1pPr>
          </a:lstStyle>
          <a:p>
            <a:fld id="{285B5235-FC70-604E-A5F9-21069839337E}" type="slidenum">
              <a:rPr lang="tr-TR" altLang="en-US"/>
              <a:pPr/>
              <a:t>‹#›</a:t>
            </a:fld>
            <a:endParaRPr lang="tr-TR" altLang="en-US"/>
          </a:p>
        </p:txBody>
      </p:sp>
    </p:spTree>
    <p:extLst>
      <p:ext uri="{BB962C8B-B14F-4D97-AF65-F5344CB8AC3E}">
        <p14:creationId xmlns:p14="http://schemas.microsoft.com/office/powerpoint/2010/main" val="179112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5530-FFC2-4025-365F-0DD0B0B50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62716-C3C8-B79F-A406-DE3AE72EAA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3F377-F79E-1055-C656-F365F29FBB2D}"/>
              </a:ext>
            </a:extLst>
          </p:cNvPr>
          <p:cNvSpPr>
            <a:spLocks noGrp="1"/>
          </p:cNvSpPr>
          <p:nvPr>
            <p:ph type="dt" sz="half" idx="10"/>
          </p:nvPr>
        </p:nvSpPr>
        <p:spPr/>
        <p:txBody>
          <a:bodyPr/>
          <a:lstStyle>
            <a:lvl1pPr>
              <a:defRPr/>
            </a:lvl1pPr>
          </a:lstStyle>
          <a:p>
            <a:endParaRPr lang="tr-TR" altLang="en-US"/>
          </a:p>
        </p:txBody>
      </p:sp>
      <p:sp>
        <p:nvSpPr>
          <p:cNvPr id="5" name="Footer Placeholder 4">
            <a:extLst>
              <a:ext uri="{FF2B5EF4-FFF2-40B4-BE49-F238E27FC236}">
                <a16:creationId xmlns:a16="http://schemas.microsoft.com/office/drawing/2014/main" id="{26520F35-65B1-FDCF-617E-2AA33CB76575}"/>
              </a:ext>
            </a:extLst>
          </p:cNvPr>
          <p:cNvSpPr>
            <a:spLocks noGrp="1"/>
          </p:cNvSpPr>
          <p:nvPr>
            <p:ph type="ftr" sz="quarter" idx="11"/>
          </p:nvPr>
        </p:nvSpPr>
        <p:spPr/>
        <p:txBody>
          <a:bodyPr/>
          <a:lstStyle>
            <a:lvl1pPr>
              <a:defRPr/>
            </a:lvl1pPr>
          </a:lstStyle>
          <a:p>
            <a:endParaRPr lang="tr-TR" altLang="en-US"/>
          </a:p>
        </p:txBody>
      </p:sp>
      <p:sp>
        <p:nvSpPr>
          <p:cNvPr id="6" name="Slide Number Placeholder 5">
            <a:extLst>
              <a:ext uri="{FF2B5EF4-FFF2-40B4-BE49-F238E27FC236}">
                <a16:creationId xmlns:a16="http://schemas.microsoft.com/office/drawing/2014/main" id="{D7DC5A3D-EAE8-F392-D6CB-2C68308B9C2E}"/>
              </a:ext>
            </a:extLst>
          </p:cNvPr>
          <p:cNvSpPr>
            <a:spLocks noGrp="1"/>
          </p:cNvSpPr>
          <p:nvPr>
            <p:ph type="sldNum" sz="quarter" idx="12"/>
          </p:nvPr>
        </p:nvSpPr>
        <p:spPr/>
        <p:txBody>
          <a:bodyPr/>
          <a:lstStyle>
            <a:lvl1pPr>
              <a:defRPr/>
            </a:lvl1pPr>
          </a:lstStyle>
          <a:p>
            <a:fld id="{1CE6FDF6-9DF1-664C-A1A0-333700C7BB50}" type="slidenum">
              <a:rPr lang="tr-TR" altLang="en-US"/>
              <a:pPr/>
              <a:t>‹#›</a:t>
            </a:fld>
            <a:endParaRPr lang="tr-TR" altLang="en-US"/>
          </a:p>
        </p:txBody>
      </p:sp>
    </p:spTree>
    <p:extLst>
      <p:ext uri="{BB962C8B-B14F-4D97-AF65-F5344CB8AC3E}">
        <p14:creationId xmlns:p14="http://schemas.microsoft.com/office/powerpoint/2010/main" val="41835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8F71-7C16-E2CF-8AB2-1AB6EF29E2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E8858F-C761-2E31-C834-28CAD6438E6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F6F73C6-38F6-9CBB-94CC-427485C1A42E}"/>
              </a:ext>
            </a:extLst>
          </p:cNvPr>
          <p:cNvSpPr>
            <a:spLocks noGrp="1"/>
          </p:cNvSpPr>
          <p:nvPr>
            <p:ph type="dt" sz="half" idx="10"/>
          </p:nvPr>
        </p:nvSpPr>
        <p:spPr/>
        <p:txBody>
          <a:bodyPr/>
          <a:lstStyle>
            <a:lvl1pPr>
              <a:defRPr/>
            </a:lvl1pPr>
          </a:lstStyle>
          <a:p>
            <a:endParaRPr lang="tr-TR" altLang="en-US"/>
          </a:p>
        </p:txBody>
      </p:sp>
      <p:sp>
        <p:nvSpPr>
          <p:cNvPr id="5" name="Footer Placeholder 4">
            <a:extLst>
              <a:ext uri="{FF2B5EF4-FFF2-40B4-BE49-F238E27FC236}">
                <a16:creationId xmlns:a16="http://schemas.microsoft.com/office/drawing/2014/main" id="{D0134592-0761-3C87-761E-97BF27135D21}"/>
              </a:ext>
            </a:extLst>
          </p:cNvPr>
          <p:cNvSpPr>
            <a:spLocks noGrp="1"/>
          </p:cNvSpPr>
          <p:nvPr>
            <p:ph type="ftr" sz="quarter" idx="11"/>
          </p:nvPr>
        </p:nvSpPr>
        <p:spPr/>
        <p:txBody>
          <a:bodyPr/>
          <a:lstStyle>
            <a:lvl1pPr>
              <a:defRPr/>
            </a:lvl1pPr>
          </a:lstStyle>
          <a:p>
            <a:endParaRPr lang="tr-TR" altLang="en-US"/>
          </a:p>
        </p:txBody>
      </p:sp>
      <p:sp>
        <p:nvSpPr>
          <p:cNvPr id="6" name="Slide Number Placeholder 5">
            <a:extLst>
              <a:ext uri="{FF2B5EF4-FFF2-40B4-BE49-F238E27FC236}">
                <a16:creationId xmlns:a16="http://schemas.microsoft.com/office/drawing/2014/main" id="{E3A4AA88-DB17-E6B3-DF7A-19AA4D5A34A0}"/>
              </a:ext>
            </a:extLst>
          </p:cNvPr>
          <p:cNvSpPr>
            <a:spLocks noGrp="1"/>
          </p:cNvSpPr>
          <p:nvPr>
            <p:ph type="sldNum" sz="quarter" idx="12"/>
          </p:nvPr>
        </p:nvSpPr>
        <p:spPr/>
        <p:txBody>
          <a:bodyPr/>
          <a:lstStyle>
            <a:lvl1pPr>
              <a:defRPr/>
            </a:lvl1pPr>
          </a:lstStyle>
          <a:p>
            <a:fld id="{752007F0-7BE2-054F-AF2B-CBE5971569BF}" type="slidenum">
              <a:rPr lang="tr-TR" altLang="en-US"/>
              <a:pPr/>
              <a:t>‹#›</a:t>
            </a:fld>
            <a:endParaRPr lang="tr-TR" altLang="en-US"/>
          </a:p>
        </p:txBody>
      </p:sp>
    </p:spTree>
    <p:extLst>
      <p:ext uri="{BB962C8B-B14F-4D97-AF65-F5344CB8AC3E}">
        <p14:creationId xmlns:p14="http://schemas.microsoft.com/office/powerpoint/2010/main" val="190841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F818-065E-88A8-81FB-9513EE38F6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10A24-D302-20FB-51E8-1D32737FEB8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2230FD-55B4-4EC7-FAA8-66CB80AB7DB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6DA90D-3269-39BA-A7DA-1BF53DC439FA}"/>
              </a:ext>
            </a:extLst>
          </p:cNvPr>
          <p:cNvSpPr>
            <a:spLocks noGrp="1"/>
          </p:cNvSpPr>
          <p:nvPr>
            <p:ph type="dt" sz="half" idx="10"/>
          </p:nvPr>
        </p:nvSpPr>
        <p:spPr/>
        <p:txBody>
          <a:bodyPr/>
          <a:lstStyle>
            <a:lvl1pPr>
              <a:defRPr/>
            </a:lvl1pPr>
          </a:lstStyle>
          <a:p>
            <a:endParaRPr lang="tr-TR" altLang="en-US"/>
          </a:p>
        </p:txBody>
      </p:sp>
      <p:sp>
        <p:nvSpPr>
          <p:cNvPr id="6" name="Footer Placeholder 5">
            <a:extLst>
              <a:ext uri="{FF2B5EF4-FFF2-40B4-BE49-F238E27FC236}">
                <a16:creationId xmlns:a16="http://schemas.microsoft.com/office/drawing/2014/main" id="{442BD4C2-C28F-72D7-97EB-001E17E5CF93}"/>
              </a:ext>
            </a:extLst>
          </p:cNvPr>
          <p:cNvSpPr>
            <a:spLocks noGrp="1"/>
          </p:cNvSpPr>
          <p:nvPr>
            <p:ph type="ftr" sz="quarter" idx="11"/>
          </p:nvPr>
        </p:nvSpPr>
        <p:spPr/>
        <p:txBody>
          <a:bodyPr/>
          <a:lstStyle>
            <a:lvl1pPr>
              <a:defRPr/>
            </a:lvl1pPr>
          </a:lstStyle>
          <a:p>
            <a:endParaRPr lang="tr-TR" altLang="en-US"/>
          </a:p>
        </p:txBody>
      </p:sp>
      <p:sp>
        <p:nvSpPr>
          <p:cNvPr id="7" name="Slide Number Placeholder 6">
            <a:extLst>
              <a:ext uri="{FF2B5EF4-FFF2-40B4-BE49-F238E27FC236}">
                <a16:creationId xmlns:a16="http://schemas.microsoft.com/office/drawing/2014/main" id="{77EE261A-117A-52F1-BB6A-FF3F800FD098}"/>
              </a:ext>
            </a:extLst>
          </p:cNvPr>
          <p:cNvSpPr>
            <a:spLocks noGrp="1"/>
          </p:cNvSpPr>
          <p:nvPr>
            <p:ph type="sldNum" sz="quarter" idx="12"/>
          </p:nvPr>
        </p:nvSpPr>
        <p:spPr/>
        <p:txBody>
          <a:bodyPr/>
          <a:lstStyle>
            <a:lvl1pPr>
              <a:defRPr/>
            </a:lvl1pPr>
          </a:lstStyle>
          <a:p>
            <a:fld id="{B111F97A-017A-0A46-948B-5568A856382A}" type="slidenum">
              <a:rPr lang="tr-TR" altLang="en-US"/>
              <a:pPr/>
              <a:t>‹#›</a:t>
            </a:fld>
            <a:endParaRPr lang="tr-TR" altLang="en-US"/>
          </a:p>
        </p:txBody>
      </p:sp>
    </p:spTree>
    <p:extLst>
      <p:ext uri="{BB962C8B-B14F-4D97-AF65-F5344CB8AC3E}">
        <p14:creationId xmlns:p14="http://schemas.microsoft.com/office/powerpoint/2010/main" val="352688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6522-6B48-BE80-A717-D64BCCCC2ED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370A8D-F395-721F-D317-65CA2851C5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820C6-6281-0D7E-5CE5-20B53C7B2D7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2D4E0-1D69-65EF-44CD-47DB914B89B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EBC2DE-9854-79F0-BCE2-EA6FB0F36A9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2575A8-099C-CADC-0672-0739A36ECE6E}"/>
              </a:ext>
            </a:extLst>
          </p:cNvPr>
          <p:cNvSpPr>
            <a:spLocks noGrp="1"/>
          </p:cNvSpPr>
          <p:nvPr>
            <p:ph type="dt" sz="half" idx="10"/>
          </p:nvPr>
        </p:nvSpPr>
        <p:spPr/>
        <p:txBody>
          <a:bodyPr/>
          <a:lstStyle>
            <a:lvl1pPr>
              <a:defRPr/>
            </a:lvl1pPr>
          </a:lstStyle>
          <a:p>
            <a:endParaRPr lang="tr-TR" altLang="en-US"/>
          </a:p>
        </p:txBody>
      </p:sp>
      <p:sp>
        <p:nvSpPr>
          <p:cNvPr id="8" name="Footer Placeholder 7">
            <a:extLst>
              <a:ext uri="{FF2B5EF4-FFF2-40B4-BE49-F238E27FC236}">
                <a16:creationId xmlns:a16="http://schemas.microsoft.com/office/drawing/2014/main" id="{3F40675E-63FA-ADC8-E0BC-E7F77EFF57F5}"/>
              </a:ext>
            </a:extLst>
          </p:cNvPr>
          <p:cNvSpPr>
            <a:spLocks noGrp="1"/>
          </p:cNvSpPr>
          <p:nvPr>
            <p:ph type="ftr" sz="quarter" idx="11"/>
          </p:nvPr>
        </p:nvSpPr>
        <p:spPr/>
        <p:txBody>
          <a:bodyPr/>
          <a:lstStyle>
            <a:lvl1pPr>
              <a:defRPr/>
            </a:lvl1pPr>
          </a:lstStyle>
          <a:p>
            <a:endParaRPr lang="tr-TR" altLang="en-US"/>
          </a:p>
        </p:txBody>
      </p:sp>
      <p:sp>
        <p:nvSpPr>
          <p:cNvPr id="9" name="Slide Number Placeholder 8">
            <a:extLst>
              <a:ext uri="{FF2B5EF4-FFF2-40B4-BE49-F238E27FC236}">
                <a16:creationId xmlns:a16="http://schemas.microsoft.com/office/drawing/2014/main" id="{F5DB5F2F-E58D-0E8A-E024-5D857BF7E7C7}"/>
              </a:ext>
            </a:extLst>
          </p:cNvPr>
          <p:cNvSpPr>
            <a:spLocks noGrp="1"/>
          </p:cNvSpPr>
          <p:nvPr>
            <p:ph type="sldNum" sz="quarter" idx="12"/>
          </p:nvPr>
        </p:nvSpPr>
        <p:spPr/>
        <p:txBody>
          <a:bodyPr/>
          <a:lstStyle>
            <a:lvl1pPr>
              <a:defRPr/>
            </a:lvl1pPr>
          </a:lstStyle>
          <a:p>
            <a:fld id="{D777F6EC-7479-A949-B071-CBFF887E0C8A}" type="slidenum">
              <a:rPr lang="tr-TR" altLang="en-US"/>
              <a:pPr/>
              <a:t>‹#›</a:t>
            </a:fld>
            <a:endParaRPr lang="tr-TR" altLang="en-US"/>
          </a:p>
        </p:txBody>
      </p:sp>
    </p:spTree>
    <p:extLst>
      <p:ext uri="{BB962C8B-B14F-4D97-AF65-F5344CB8AC3E}">
        <p14:creationId xmlns:p14="http://schemas.microsoft.com/office/powerpoint/2010/main" val="393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1E27-4390-BD4E-26DB-E699C5235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F9C03-5EBE-8DD3-2C4A-E4BAEF3BD197}"/>
              </a:ext>
            </a:extLst>
          </p:cNvPr>
          <p:cNvSpPr>
            <a:spLocks noGrp="1"/>
          </p:cNvSpPr>
          <p:nvPr>
            <p:ph type="dt" sz="half" idx="10"/>
          </p:nvPr>
        </p:nvSpPr>
        <p:spPr/>
        <p:txBody>
          <a:bodyPr/>
          <a:lstStyle>
            <a:lvl1pPr>
              <a:defRPr/>
            </a:lvl1pPr>
          </a:lstStyle>
          <a:p>
            <a:endParaRPr lang="tr-TR" altLang="en-US"/>
          </a:p>
        </p:txBody>
      </p:sp>
      <p:sp>
        <p:nvSpPr>
          <p:cNvPr id="4" name="Footer Placeholder 3">
            <a:extLst>
              <a:ext uri="{FF2B5EF4-FFF2-40B4-BE49-F238E27FC236}">
                <a16:creationId xmlns:a16="http://schemas.microsoft.com/office/drawing/2014/main" id="{FA54E073-C4E9-7337-C333-68FCE05DCA56}"/>
              </a:ext>
            </a:extLst>
          </p:cNvPr>
          <p:cNvSpPr>
            <a:spLocks noGrp="1"/>
          </p:cNvSpPr>
          <p:nvPr>
            <p:ph type="ftr" sz="quarter" idx="11"/>
          </p:nvPr>
        </p:nvSpPr>
        <p:spPr/>
        <p:txBody>
          <a:bodyPr/>
          <a:lstStyle>
            <a:lvl1pPr>
              <a:defRPr/>
            </a:lvl1pPr>
          </a:lstStyle>
          <a:p>
            <a:endParaRPr lang="tr-TR" altLang="en-US"/>
          </a:p>
        </p:txBody>
      </p:sp>
      <p:sp>
        <p:nvSpPr>
          <p:cNvPr id="5" name="Slide Number Placeholder 4">
            <a:extLst>
              <a:ext uri="{FF2B5EF4-FFF2-40B4-BE49-F238E27FC236}">
                <a16:creationId xmlns:a16="http://schemas.microsoft.com/office/drawing/2014/main" id="{33226FAE-F4A8-BF5A-F83E-D85F1A50EA00}"/>
              </a:ext>
            </a:extLst>
          </p:cNvPr>
          <p:cNvSpPr>
            <a:spLocks noGrp="1"/>
          </p:cNvSpPr>
          <p:nvPr>
            <p:ph type="sldNum" sz="quarter" idx="12"/>
          </p:nvPr>
        </p:nvSpPr>
        <p:spPr/>
        <p:txBody>
          <a:bodyPr/>
          <a:lstStyle>
            <a:lvl1pPr>
              <a:defRPr/>
            </a:lvl1pPr>
          </a:lstStyle>
          <a:p>
            <a:fld id="{31DB6AE8-A2D0-6342-9E75-3B361EAC19EE}" type="slidenum">
              <a:rPr lang="tr-TR" altLang="en-US"/>
              <a:pPr/>
              <a:t>‹#›</a:t>
            </a:fld>
            <a:endParaRPr lang="tr-TR" altLang="en-US"/>
          </a:p>
        </p:txBody>
      </p:sp>
    </p:spTree>
    <p:extLst>
      <p:ext uri="{BB962C8B-B14F-4D97-AF65-F5344CB8AC3E}">
        <p14:creationId xmlns:p14="http://schemas.microsoft.com/office/powerpoint/2010/main" val="14973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B0F5E-DD6F-1C7C-F86F-4B321C22C7D9}"/>
              </a:ext>
            </a:extLst>
          </p:cNvPr>
          <p:cNvSpPr>
            <a:spLocks noGrp="1"/>
          </p:cNvSpPr>
          <p:nvPr>
            <p:ph type="dt" sz="half" idx="10"/>
          </p:nvPr>
        </p:nvSpPr>
        <p:spPr/>
        <p:txBody>
          <a:bodyPr/>
          <a:lstStyle>
            <a:lvl1pPr>
              <a:defRPr/>
            </a:lvl1pPr>
          </a:lstStyle>
          <a:p>
            <a:endParaRPr lang="tr-TR" altLang="en-US"/>
          </a:p>
        </p:txBody>
      </p:sp>
      <p:sp>
        <p:nvSpPr>
          <p:cNvPr id="3" name="Footer Placeholder 2">
            <a:extLst>
              <a:ext uri="{FF2B5EF4-FFF2-40B4-BE49-F238E27FC236}">
                <a16:creationId xmlns:a16="http://schemas.microsoft.com/office/drawing/2014/main" id="{37030819-F0D9-EEBE-6885-353517D2C598}"/>
              </a:ext>
            </a:extLst>
          </p:cNvPr>
          <p:cNvSpPr>
            <a:spLocks noGrp="1"/>
          </p:cNvSpPr>
          <p:nvPr>
            <p:ph type="ftr" sz="quarter" idx="11"/>
          </p:nvPr>
        </p:nvSpPr>
        <p:spPr/>
        <p:txBody>
          <a:bodyPr/>
          <a:lstStyle>
            <a:lvl1pPr>
              <a:defRPr/>
            </a:lvl1pPr>
          </a:lstStyle>
          <a:p>
            <a:endParaRPr lang="tr-TR" altLang="en-US"/>
          </a:p>
        </p:txBody>
      </p:sp>
      <p:sp>
        <p:nvSpPr>
          <p:cNvPr id="4" name="Slide Number Placeholder 3">
            <a:extLst>
              <a:ext uri="{FF2B5EF4-FFF2-40B4-BE49-F238E27FC236}">
                <a16:creationId xmlns:a16="http://schemas.microsoft.com/office/drawing/2014/main" id="{52410BB0-9340-BD0D-F32F-28C5AB5BDC51}"/>
              </a:ext>
            </a:extLst>
          </p:cNvPr>
          <p:cNvSpPr>
            <a:spLocks noGrp="1"/>
          </p:cNvSpPr>
          <p:nvPr>
            <p:ph type="sldNum" sz="quarter" idx="12"/>
          </p:nvPr>
        </p:nvSpPr>
        <p:spPr/>
        <p:txBody>
          <a:bodyPr/>
          <a:lstStyle>
            <a:lvl1pPr>
              <a:defRPr/>
            </a:lvl1pPr>
          </a:lstStyle>
          <a:p>
            <a:fld id="{D8D6B425-CD6F-5340-AA4B-33D93D5F4317}" type="slidenum">
              <a:rPr lang="tr-TR" altLang="en-US"/>
              <a:pPr/>
              <a:t>‹#›</a:t>
            </a:fld>
            <a:endParaRPr lang="tr-TR" altLang="en-US"/>
          </a:p>
        </p:txBody>
      </p:sp>
    </p:spTree>
    <p:extLst>
      <p:ext uri="{BB962C8B-B14F-4D97-AF65-F5344CB8AC3E}">
        <p14:creationId xmlns:p14="http://schemas.microsoft.com/office/powerpoint/2010/main" val="18579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4F6D-1179-7F1A-8DB7-1060889B25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0A85-CCF0-F51F-4D26-582ED827E00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6D5F97-22F1-F3DD-3D7E-E2E0649B9A4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F781B-7D28-A512-1FF9-7047BDA6C1AC}"/>
              </a:ext>
            </a:extLst>
          </p:cNvPr>
          <p:cNvSpPr>
            <a:spLocks noGrp="1"/>
          </p:cNvSpPr>
          <p:nvPr>
            <p:ph type="dt" sz="half" idx="10"/>
          </p:nvPr>
        </p:nvSpPr>
        <p:spPr/>
        <p:txBody>
          <a:bodyPr/>
          <a:lstStyle>
            <a:lvl1pPr>
              <a:defRPr/>
            </a:lvl1pPr>
          </a:lstStyle>
          <a:p>
            <a:endParaRPr lang="tr-TR" altLang="en-US"/>
          </a:p>
        </p:txBody>
      </p:sp>
      <p:sp>
        <p:nvSpPr>
          <p:cNvPr id="6" name="Footer Placeholder 5">
            <a:extLst>
              <a:ext uri="{FF2B5EF4-FFF2-40B4-BE49-F238E27FC236}">
                <a16:creationId xmlns:a16="http://schemas.microsoft.com/office/drawing/2014/main" id="{D0DABF8E-A346-B5A0-9C22-0E8C6F8C27B1}"/>
              </a:ext>
            </a:extLst>
          </p:cNvPr>
          <p:cNvSpPr>
            <a:spLocks noGrp="1"/>
          </p:cNvSpPr>
          <p:nvPr>
            <p:ph type="ftr" sz="quarter" idx="11"/>
          </p:nvPr>
        </p:nvSpPr>
        <p:spPr/>
        <p:txBody>
          <a:bodyPr/>
          <a:lstStyle>
            <a:lvl1pPr>
              <a:defRPr/>
            </a:lvl1pPr>
          </a:lstStyle>
          <a:p>
            <a:endParaRPr lang="tr-TR" altLang="en-US"/>
          </a:p>
        </p:txBody>
      </p:sp>
      <p:sp>
        <p:nvSpPr>
          <p:cNvPr id="7" name="Slide Number Placeholder 6">
            <a:extLst>
              <a:ext uri="{FF2B5EF4-FFF2-40B4-BE49-F238E27FC236}">
                <a16:creationId xmlns:a16="http://schemas.microsoft.com/office/drawing/2014/main" id="{05F2410D-2482-7504-CA7E-5868CB915606}"/>
              </a:ext>
            </a:extLst>
          </p:cNvPr>
          <p:cNvSpPr>
            <a:spLocks noGrp="1"/>
          </p:cNvSpPr>
          <p:nvPr>
            <p:ph type="sldNum" sz="quarter" idx="12"/>
          </p:nvPr>
        </p:nvSpPr>
        <p:spPr/>
        <p:txBody>
          <a:bodyPr/>
          <a:lstStyle>
            <a:lvl1pPr>
              <a:defRPr/>
            </a:lvl1pPr>
          </a:lstStyle>
          <a:p>
            <a:fld id="{0913CEB2-0C58-D34B-A201-1950358EE12E}" type="slidenum">
              <a:rPr lang="tr-TR" altLang="en-US"/>
              <a:pPr/>
              <a:t>‹#›</a:t>
            </a:fld>
            <a:endParaRPr lang="tr-TR" altLang="en-US"/>
          </a:p>
        </p:txBody>
      </p:sp>
    </p:spTree>
    <p:extLst>
      <p:ext uri="{BB962C8B-B14F-4D97-AF65-F5344CB8AC3E}">
        <p14:creationId xmlns:p14="http://schemas.microsoft.com/office/powerpoint/2010/main" val="75853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5F8F-491C-93F3-4621-921E46D10D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E73DEF-D465-120D-97F5-C2D046B1FD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18273D-9336-BB61-EE4A-C53FAE43AF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316AD-8ADD-0474-3290-74644FAEAADB}"/>
              </a:ext>
            </a:extLst>
          </p:cNvPr>
          <p:cNvSpPr>
            <a:spLocks noGrp="1"/>
          </p:cNvSpPr>
          <p:nvPr>
            <p:ph type="dt" sz="half" idx="10"/>
          </p:nvPr>
        </p:nvSpPr>
        <p:spPr/>
        <p:txBody>
          <a:bodyPr/>
          <a:lstStyle>
            <a:lvl1pPr>
              <a:defRPr/>
            </a:lvl1pPr>
          </a:lstStyle>
          <a:p>
            <a:endParaRPr lang="tr-TR" altLang="en-US"/>
          </a:p>
        </p:txBody>
      </p:sp>
      <p:sp>
        <p:nvSpPr>
          <p:cNvPr id="6" name="Footer Placeholder 5">
            <a:extLst>
              <a:ext uri="{FF2B5EF4-FFF2-40B4-BE49-F238E27FC236}">
                <a16:creationId xmlns:a16="http://schemas.microsoft.com/office/drawing/2014/main" id="{C8DD3959-802B-02DF-10B4-520CBF274185}"/>
              </a:ext>
            </a:extLst>
          </p:cNvPr>
          <p:cNvSpPr>
            <a:spLocks noGrp="1"/>
          </p:cNvSpPr>
          <p:nvPr>
            <p:ph type="ftr" sz="quarter" idx="11"/>
          </p:nvPr>
        </p:nvSpPr>
        <p:spPr/>
        <p:txBody>
          <a:bodyPr/>
          <a:lstStyle>
            <a:lvl1pPr>
              <a:defRPr/>
            </a:lvl1pPr>
          </a:lstStyle>
          <a:p>
            <a:endParaRPr lang="tr-TR" altLang="en-US"/>
          </a:p>
        </p:txBody>
      </p:sp>
      <p:sp>
        <p:nvSpPr>
          <p:cNvPr id="7" name="Slide Number Placeholder 6">
            <a:extLst>
              <a:ext uri="{FF2B5EF4-FFF2-40B4-BE49-F238E27FC236}">
                <a16:creationId xmlns:a16="http://schemas.microsoft.com/office/drawing/2014/main" id="{F64EF810-C268-EEC9-3620-067E767E5CC2}"/>
              </a:ext>
            </a:extLst>
          </p:cNvPr>
          <p:cNvSpPr>
            <a:spLocks noGrp="1"/>
          </p:cNvSpPr>
          <p:nvPr>
            <p:ph type="sldNum" sz="quarter" idx="12"/>
          </p:nvPr>
        </p:nvSpPr>
        <p:spPr/>
        <p:txBody>
          <a:bodyPr/>
          <a:lstStyle>
            <a:lvl1pPr>
              <a:defRPr/>
            </a:lvl1pPr>
          </a:lstStyle>
          <a:p>
            <a:fld id="{5EA0DFD3-E369-9249-8271-B38A7E54CFDB}" type="slidenum">
              <a:rPr lang="tr-TR" altLang="en-US"/>
              <a:pPr/>
              <a:t>‹#›</a:t>
            </a:fld>
            <a:endParaRPr lang="tr-TR" altLang="en-US"/>
          </a:p>
        </p:txBody>
      </p:sp>
    </p:spTree>
    <p:extLst>
      <p:ext uri="{BB962C8B-B14F-4D97-AF65-F5344CB8AC3E}">
        <p14:creationId xmlns:p14="http://schemas.microsoft.com/office/powerpoint/2010/main" val="135074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C6AF287-7721-1083-3DF3-E292C180B11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en-US"/>
              <a:t>Click to edit Master title style</a:t>
            </a:r>
          </a:p>
        </p:txBody>
      </p:sp>
      <p:sp>
        <p:nvSpPr>
          <p:cNvPr id="1027" name="Rectangle 3">
            <a:extLst>
              <a:ext uri="{FF2B5EF4-FFF2-40B4-BE49-F238E27FC236}">
                <a16:creationId xmlns:a16="http://schemas.microsoft.com/office/drawing/2014/main" id="{6B806FF7-3B77-D229-1815-D81F673141B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a:t>Click to edit Master text styles</a:t>
            </a:r>
          </a:p>
          <a:p>
            <a:pPr lvl="1"/>
            <a:r>
              <a:rPr lang="tr-TR" altLang="en-US"/>
              <a:t>Second level</a:t>
            </a:r>
          </a:p>
          <a:p>
            <a:pPr lvl="2"/>
            <a:r>
              <a:rPr lang="tr-TR" altLang="en-US"/>
              <a:t>Third level</a:t>
            </a:r>
          </a:p>
          <a:p>
            <a:pPr lvl="3"/>
            <a:r>
              <a:rPr lang="tr-TR" altLang="en-US"/>
              <a:t>Fourth level</a:t>
            </a:r>
          </a:p>
          <a:p>
            <a:pPr lvl="4"/>
            <a:r>
              <a:rPr lang="tr-TR" altLang="en-US"/>
              <a:t>Fifth level</a:t>
            </a:r>
          </a:p>
        </p:txBody>
      </p:sp>
      <p:sp>
        <p:nvSpPr>
          <p:cNvPr id="1028" name="Rectangle 4">
            <a:extLst>
              <a:ext uri="{FF2B5EF4-FFF2-40B4-BE49-F238E27FC236}">
                <a16:creationId xmlns:a16="http://schemas.microsoft.com/office/drawing/2014/main" id="{9E4BAE57-B09E-A03F-4214-476649D20A2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en-US"/>
          </a:p>
        </p:txBody>
      </p:sp>
      <p:sp>
        <p:nvSpPr>
          <p:cNvPr id="1029" name="Rectangle 5">
            <a:extLst>
              <a:ext uri="{FF2B5EF4-FFF2-40B4-BE49-F238E27FC236}">
                <a16:creationId xmlns:a16="http://schemas.microsoft.com/office/drawing/2014/main" id="{DA8FC822-57C2-A484-EF01-D5BA89D09F6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en-US"/>
          </a:p>
        </p:txBody>
      </p:sp>
      <p:sp>
        <p:nvSpPr>
          <p:cNvPr id="1030" name="Rectangle 6">
            <a:extLst>
              <a:ext uri="{FF2B5EF4-FFF2-40B4-BE49-F238E27FC236}">
                <a16:creationId xmlns:a16="http://schemas.microsoft.com/office/drawing/2014/main" id="{275C85A4-9DFA-3064-E99B-6768AFAAB58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9747CF-2035-A14E-BBE0-75B852D9DEBE}" type="slidenum">
              <a:rPr lang="tr-TR" altLang="en-US"/>
              <a:pPr/>
              <a:t>‹#›</a:t>
            </a:fld>
            <a:endParaRPr lang="tr-T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5" name="Picture 7">
            <a:extLst>
              <a:ext uri="{FF2B5EF4-FFF2-40B4-BE49-F238E27FC236}">
                <a16:creationId xmlns:a16="http://schemas.microsoft.com/office/drawing/2014/main" id="{8E4A01B9-05B4-8CFD-CD9C-C571FFF58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81" y="4562176"/>
            <a:ext cx="2689521" cy="2264896"/>
          </a:xfrm>
          <a:prstGeom prst="rect">
            <a:avLst/>
          </a:prstGeom>
          <a:noFill/>
          <a:extLst>
            <a:ext uri="{909E8E84-426E-40DD-AFC4-6F175D3DCCD1}">
              <a14:hiddenFill xmlns:a14="http://schemas.microsoft.com/office/drawing/2010/main">
                <a:solidFill>
                  <a:srgbClr val="FFFFFF"/>
                </a:solidFill>
              </a14:hiddenFill>
            </a:ext>
          </a:extLst>
        </p:spPr>
      </p:pic>
      <p:sp>
        <p:nvSpPr>
          <p:cNvPr id="12296" name="Text Box 8">
            <a:extLst>
              <a:ext uri="{FF2B5EF4-FFF2-40B4-BE49-F238E27FC236}">
                <a16:creationId xmlns:a16="http://schemas.microsoft.com/office/drawing/2014/main" id="{DDB19433-D28C-D1C5-DD2C-2B222BF14717}"/>
              </a:ext>
            </a:extLst>
          </p:cNvPr>
          <p:cNvSpPr txBox="1">
            <a:spLocks noChangeArrowheads="1"/>
          </p:cNvSpPr>
          <p:nvPr/>
        </p:nvSpPr>
        <p:spPr bwMode="auto">
          <a:xfrm>
            <a:off x="2051720" y="2373268"/>
            <a:ext cx="5373138"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altLang="en-US" sz="2000" b="1" dirty="0">
                <a:solidFill>
                  <a:srgbClr val="FF99FF"/>
                </a:solidFill>
              </a:rPr>
              <a:t>F. Cankat Tulunay</a:t>
            </a:r>
          </a:p>
          <a:p>
            <a:pPr algn="ctr"/>
            <a:r>
              <a:rPr lang="tr-TR" altLang="en-US" sz="1600" i="1" dirty="0" err="1">
                <a:solidFill>
                  <a:srgbClr val="FF99FF"/>
                </a:solidFill>
              </a:rPr>
              <a:t>Retied</a:t>
            </a:r>
            <a:r>
              <a:rPr lang="tr-TR" altLang="en-US" sz="1600" i="1" dirty="0">
                <a:solidFill>
                  <a:srgbClr val="FF99FF"/>
                </a:solidFill>
              </a:rPr>
              <a:t>  </a:t>
            </a:r>
            <a:r>
              <a:rPr lang="tr-TR" altLang="en-US" sz="1600" i="1" dirty="0" err="1">
                <a:solidFill>
                  <a:srgbClr val="FF99FF"/>
                </a:solidFill>
              </a:rPr>
              <a:t>Professor</a:t>
            </a:r>
            <a:r>
              <a:rPr lang="tr-TR" altLang="en-US" sz="1600" i="1" dirty="0">
                <a:solidFill>
                  <a:srgbClr val="FF99FF"/>
                </a:solidFill>
              </a:rPr>
              <a:t> of </a:t>
            </a:r>
            <a:r>
              <a:rPr lang="tr-TR" altLang="en-US" sz="1600" i="1" dirty="0" err="1">
                <a:solidFill>
                  <a:srgbClr val="FF99FF"/>
                </a:solidFill>
              </a:rPr>
              <a:t>Medical</a:t>
            </a:r>
            <a:r>
              <a:rPr lang="tr-TR" altLang="en-US" sz="1600" i="1" dirty="0">
                <a:solidFill>
                  <a:srgbClr val="FF99FF"/>
                </a:solidFill>
              </a:rPr>
              <a:t> School of Ankara </a:t>
            </a:r>
            <a:r>
              <a:rPr lang="tr-TR" altLang="en-US" sz="1600" i="1" dirty="0" err="1">
                <a:solidFill>
                  <a:srgbClr val="FF99FF"/>
                </a:solidFill>
              </a:rPr>
              <a:t>University</a:t>
            </a:r>
            <a:r>
              <a:rPr lang="tr-TR" altLang="en-US" sz="1600" i="1" dirty="0">
                <a:solidFill>
                  <a:srgbClr val="FF99FF"/>
                </a:solidFill>
              </a:rPr>
              <a:t>,</a:t>
            </a:r>
          </a:p>
          <a:p>
            <a:pPr algn="ctr"/>
            <a:r>
              <a:rPr lang="tr-TR" altLang="en-US" sz="1600" i="1" dirty="0" err="1">
                <a:solidFill>
                  <a:srgbClr val="FF99FF"/>
                </a:solidFill>
              </a:rPr>
              <a:t>Dept</a:t>
            </a:r>
            <a:r>
              <a:rPr lang="tr-TR" altLang="en-US" sz="1600" i="1" dirty="0">
                <a:solidFill>
                  <a:srgbClr val="FF99FF"/>
                </a:solidFill>
              </a:rPr>
              <a:t>. of </a:t>
            </a:r>
            <a:r>
              <a:rPr lang="tr-TR" altLang="en-US" sz="1600" i="1" dirty="0" err="1">
                <a:solidFill>
                  <a:srgbClr val="FF99FF"/>
                </a:solidFill>
              </a:rPr>
              <a:t>Clinical</a:t>
            </a:r>
            <a:r>
              <a:rPr lang="tr-TR" altLang="en-US" sz="1600" i="1" dirty="0">
                <a:solidFill>
                  <a:srgbClr val="FF99FF"/>
                </a:solidFill>
              </a:rPr>
              <a:t> </a:t>
            </a:r>
            <a:r>
              <a:rPr lang="tr-TR" altLang="en-US" sz="1600" i="1" dirty="0" err="1">
                <a:solidFill>
                  <a:srgbClr val="FF99FF"/>
                </a:solidFill>
              </a:rPr>
              <a:t>Pharmacology</a:t>
            </a:r>
            <a:r>
              <a:rPr lang="tr-TR" altLang="en-US" sz="1600" i="1" dirty="0">
                <a:solidFill>
                  <a:srgbClr val="FF99FF"/>
                </a:solidFill>
              </a:rPr>
              <a:t> &amp; </a:t>
            </a:r>
          </a:p>
          <a:p>
            <a:pPr algn="ctr"/>
            <a:r>
              <a:rPr lang="tr-TR" altLang="en-US" sz="1600" i="1" dirty="0" err="1">
                <a:solidFill>
                  <a:srgbClr val="FF99FF"/>
                </a:solidFill>
              </a:rPr>
              <a:t>Headache</a:t>
            </a:r>
            <a:r>
              <a:rPr lang="tr-TR" altLang="en-US" sz="1600" i="1" dirty="0">
                <a:solidFill>
                  <a:srgbClr val="FF99FF"/>
                </a:solidFill>
              </a:rPr>
              <a:t> </a:t>
            </a:r>
            <a:r>
              <a:rPr lang="tr-TR" altLang="en-US" sz="1600" i="1" dirty="0" err="1">
                <a:solidFill>
                  <a:srgbClr val="FF99FF"/>
                </a:solidFill>
              </a:rPr>
              <a:t>Research</a:t>
            </a:r>
            <a:r>
              <a:rPr lang="tr-TR" altLang="en-US" sz="1600" i="1" dirty="0">
                <a:solidFill>
                  <a:srgbClr val="FF99FF"/>
                </a:solidFill>
              </a:rPr>
              <a:t> Center</a:t>
            </a:r>
          </a:p>
          <a:p>
            <a:pPr algn="ctr"/>
            <a:r>
              <a:rPr lang="tr-TR" altLang="en-US" b="1" dirty="0">
                <a:solidFill>
                  <a:srgbClr val="FF99FF"/>
                </a:solidFill>
              </a:rPr>
              <a:t>TURKEY</a:t>
            </a:r>
          </a:p>
        </p:txBody>
      </p:sp>
      <p:sp>
        <p:nvSpPr>
          <p:cNvPr id="6" name="TextBox 5">
            <a:extLst>
              <a:ext uri="{FF2B5EF4-FFF2-40B4-BE49-F238E27FC236}">
                <a16:creationId xmlns:a16="http://schemas.microsoft.com/office/drawing/2014/main" id="{A27D190F-4ABB-41E1-F597-E3D747C6E8DC}"/>
              </a:ext>
            </a:extLst>
          </p:cNvPr>
          <p:cNvSpPr txBox="1"/>
          <p:nvPr/>
        </p:nvSpPr>
        <p:spPr>
          <a:xfrm>
            <a:off x="683568" y="548680"/>
            <a:ext cx="7704856" cy="1323439"/>
          </a:xfrm>
          <a:prstGeom prst="rect">
            <a:avLst/>
          </a:prstGeom>
          <a:noFill/>
        </p:spPr>
        <p:txBody>
          <a:bodyPr wrap="square" rtlCol="0">
            <a:spAutoFit/>
          </a:bodyPr>
          <a:lstStyle/>
          <a:p>
            <a:pPr algn="ctr"/>
            <a:r>
              <a:rPr lang="en-US" sz="4000" b="1" dirty="0">
                <a:solidFill>
                  <a:schemeClr val="accent3"/>
                </a:solidFill>
              </a:rPr>
              <a:t>ARATEUS of the CAPODOCIA</a:t>
            </a:r>
          </a:p>
          <a:p>
            <a:pPr algn="ctr"/>
            <a:r>
              <a:rPr lang="en-US" sz="2000" b="1" dirty="0">
                <a:solidFill>
                  <a:schemeClr val="accent3"/>
                </a:solidFill>
              </a:rPr>
              <a:t>Migraine, diabetes, </a:t>
            </a:r>
            <a:r>
              <a:rPr lang="en-US" sz="2000" b="1" dirty="0" err="1">
                <a:solidFill>
                  <a:schemeClr val="accent3"/>
                </a:solidFill>
              </a:rPr>
              <a:t>epilepsia</a:t>
            </a:r>
            <a:r>
              <a:rPr lang="en-US" sz="2000" b="1" dirty="0">
                <a:solidFill>
                  <a:schemeClr val="accent3"/>
                </a:solidFill>
              </a:rPr>
              <a:t>, psychiatry</a:t>
            </a:r>
          </a:p>
          <a:p>
            <a:pPr algn="ctr"/>
            <a:endParaRPr lang="en-US" sz="2000" b="1" dirty="0">
              <a:solidFill>
                <a:schemeClr val="accent3"/>
              </a:solidFill>
            </a:endParaRPr>
          </a:p>
        </p:txBody>
      </p:sp>
      <p:pic>
        <p:nvPicPr>
          <p:cNvPr id="7" name="Picture 6">
            <a:extLst>
              <a:ext uri="{FF2B5EF4-FFF2-40B4-BE49-F238E27FC236}">
                <a16:creationId xmlns:a16="http://schemas.microsoft.com/office/drawing/2014/main" id="{1F5E973D-DD4C-C773-1C9F-2882E5BE8041}"/>
              </a:ext>
            </a:extLst>
          </p:cNvPr>
          <p:cNvPicPr>
            <a:picLocks noChangeAspect="1"/>
          </p:cNvPicPr>
          <p:nvPr/>
        </p:nvPicPr>
        <p:blipFill>
          <a:blip r:embed="rId3"/>
          <a:stretch>
            <a:fillRect/>
          </a:stretch>
        </p:blipFill>
        <p:spPr>
          <a:xfrm>
            <a:off x="6617076" y="4549864"/>
            <a:ext cx="2296601" cy="2230786"/>
          </a:xfrm>
          <a:prstGeom prst="rect">
            <a:avLst/>
          </a:prstGeom>
        </p:spPr>
      </p:pic>
      <p:pic>
        <p:nvPicPr>
          <p:cNvPr id="8" name="Picture 7">
            <a:extLst>
              <a:ext uri="{FF2B5EF4-FFF2-40B4-BE49-F238E27FC236}">
                <a16:creationId xmlns:a16="http://schemas.microsoft.com/office/drawing/2014/main" id="{505185ED-1996-3EEA-747F-EC5B61990408}"/>
              </a:ext>
            </a:extLst>
          </p:cNvPr>
          <p:cNvPicPr>
            <a:picLocks noChangeAspect="1"/>
          </p:cNvPicPr>
          <p:nvPr/>
        </p:nvPicPr>
        <p:blipFill>
          <a:blip r:embed="rId4"/>
          <a:stretch>
            <a:fillRect/>
          </a:stretch>
        </p:blipFill>
        <p:spPr>
          <a:xfrm>
            <a:off x="3220266" y="4594883"/>
            <a:ext cx="3168650" cy="2235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FF0000">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6631" name="Rectangle 7">
            <a:extLst>
              <a:ext uri="{FF2B5EF4-FFF2-40B4-BE49-F238E27FC236}">
                <a16:creationId xmlns:a16="http://schemas.microsoft.com/office/drawing/2014/main" id="{5F90C767-8613-FE4A-E5D6-0979A5DBF6D3}"/>
              </a:ext>
            </a:extLst>
          </p:cNvPr>
          <p:cNvSpPr>
            <a:spLocks noGrp="1" noChangeArrowheads="1"/>
          </p:cNvSpPr>
          <p:nvPr>
            <p:ph type="title"/>
          </p:nvPr>
        </p:nvSpPr>
        <p:spPr/>
        <p:txBody>
          <a:bodyPr/>
          <a:lstStyle/>
          <a:p>
            <a:r>
              <a:rPr lang="tr-TR" altLang="en-US" sz="4800"/>
              <a:t>Hippocrates</a:t>
            </a:r>
            <a:endParaRPr lang="en-US" altLang="en-US" sz="4800"/>
          </a:p>
        </p:txBody>
      </p:sp>
      <p:sp>
        <p:nvSpPr>
          <p:cNvPr id="26627" name="Rectangle 3">
            <a:extLst>
              <a:ext uri="{FF2B5EF4-FFF2-40B4-BE49-F238E27FC236}">
                <a16:creationId xmlns:a16="http://schemas.microsoft.com/office/drawing/2014/main" id="{2E85C259-2062-49C2-A535-6133DE34FC7C}"/>
              </a:ext>
            </a:extLst>
          </p:cNvPr>
          <p:cNvSpPr>
            <a:spLocks noGrp="1" noChangeArrowheads="1"/>
          </p:cNvSpPr>
          <p:nvPr>
            <p:ph type="body" sz="half" idx="2"/>
          </p:nvPr>
        </p:nvSpPr>
        <p:spPr>
          <a:xfrm>
            <a:off x="4356100" y="1600200"/>
            <a:ext cx="4330700" cy="4525963"/>
          </a:xfrm>
          <a:effectLst>
            <a:outerShdw dist="35921" dir="2700000" algn="ctr" rotWithShape="0">
              <a:schemeClr val="tx1"/>
            </a:outerShdw>
          </a:effectLst>
        </p:spPr>
        <p:txBody>
          <a:bodyPr/>
          <a:lstStyle/>
          <a:p>
            <a:r>
              <a:rPr lang="tr-TR" altLang="en-US" sz="2400" b="1">
                <a:solidFill>
                  <a:srgbClr val="FFFF00"/>
                </a:solidFill>
              </a:rPr>
              <a:t>440-390 BC: Hippocrates distinguished different types of headaches in his </a:t>
            </a:r>
            <a:r>
              <a:rPr lang="tr-TR" altLang="en-US" sz="2400" b="1" i="1">
                <a:solidFill>
                  <a:srgbClr val="FFFF00"/>
                </a:solidFill>
              </a:rPr>
              <a:t>Aphorism</a:t>
            </a:r>
            <a:r>
              <a:rPr lang="tr-TR" altLang="en-US" sz="2400" b="1">
                <a:solidFill>
                  <a:srgbClr val="FFFF00"/>
                </a:solidFill>
              </a:rPr>
              <a:t>, and was the first state that this was a true disorder and not a visitation from the gods.</a:t>
            </a:r>
          </a:p>
          <a:p>
            <a:r>
              <a:rPr lang="tr-TR" altLang="en-US" sz="2000" b="1">
                <a:solidFill>
                  <a:srgbClr val="FFFF00"/>
                </a:solidFill>
              </a:rPr>
              <a:t>He was the first to describe several well-known features of migraine, vizuel aura, the onset of headache after the aura, the headache becoming generalized and its relief by vomiting.</a:t>
            </a:r>
            <a:endParaRPr lang="en-US" altLang="en-US" sz="1200" b="1" i="1">
              <a:solidFill>
                <a:srgbClr val="FFFF00"/>
              </a:solidFill>
            </a:endParaRPr>
          </a:p>
        </p:txBody>
      </p:sp>
      <p:pic>
        <p:nvPicPr>
          <p:cNvPr id="26633" name="Picture 9">
            <a:extLst>
              <a:ext uri="{FF2B5EF4-FFF2-40B4-BE49-F238E27FC236}">
                <a16:creationId xmlns:a16="http://schemas.microsoft.com/office/drawing/2014/main" id="{700AFE57-B366-2D0D-1A34-FB47F40E2CC8}"/>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77838" y="1557338"/>
            <a:ext cx="3829050"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52C6E200-4863-B63C-FB0D-56FC90A74B5B}"/>
              </a:ext>
            </a:extLst>
          </p:cNvPr>
          <p:cNvSpPr>
            <a:spLocks noGrp="1" noChangeArrowheads="1"/>
          </p:cNvSpPr>
          <p:nvPr>
            <p:ph type="body" sz="half" idx="1"/>
          </p:nvPr>
        </p:nvSpPr>
        <p:spPr/>
        <p:txBody>
          <a:bodyPr/>
          <a:lstStyle/>
          <a:p>
            <a:pPr>
              <a:lnSpc>
                <a:spcPct val="90000"/>
              </a:lnSpc>
            </a:pPr>
            <a:r>
              <a:rPr lang="tr-TR" altLang="en-US" sz="2400"/>
              <a:t>Celsus (25 BC to 50 AD) was the first to indicate that migraine was a life-long non-fatal disorder, that there were trigger factors.</a:t>
            </a:r>
          </a:p>
          <a:p>
            <a:pPr>
              <a:lnSpc>
                <a:spcPct val="90000"/>
              </a:lnSpc>
            </a:pPr>
            <a:r>
              <a:rPr lang="tr-TR" altLang="en-US" sz="2400"/>
              <a:t>Soranus of Ephesus (90-138 AD) described scotoma.</a:t>
            </a:r>
          </a:p>
          <a:p>
            <a:pPr>
              <a:lnSpc>
                <a:spcPct val="90000"/>
              </a:lnSpc>
            </a:pPr>
            <a:r>
              <a:rPr lang="tr-TR" altLang="en-US" sz="2400"/>
              <a:t>Galen (131-201 AD) used the term HEMICRANIA, which gave rise to the woed migraine.</a:t>
            </a:r>
          </a:p>
        </p:txBody>
      </p:sp>
      <p:pic>
        <p:nvPicPr>
          <p:cNvPr id="40964" name="Picture 4">
            <a:extLst>
              <a:ext uri="{FF2B5EF4-FFF2-40B4-BE49-F238E27FC236}">
                <a16:creationId xmlns:a16="http://schemas.microsoft.com/office/drawing/2014/main" id="{E38038FD-10EB-2254-74D3-2E0F72B54194}"/>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17775"/>
            <a:ext cx="4038600" cy="268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8ADFBEB3-24E7-86D3-2357-5CF039ABF3B0}"/>
              </a:ext>
            </a:extLst>
          </p:cNvPr>
          <p:cNvSpPr>
            <a:spLocks noGrp="1" noChangeArrowheads="1"/>
          </p:cNvSpPr>
          <p:nvPr>
            <p:ph type="title"/>
          </p:nvPr>
        </p:nvSpPr>
        <p:spPr>
          <a:effectLst>
            <a:outerShdw dist="35921" dir="2700000" algn="ctr" rotWithShape="0">
              <a:schemeClr val="tx1"/>
            </a:outerShdw>
          </a:effectLst>
        </p:spPr>
        <p:txBody>
          <a:bodyPr/>
          <a:lstStyle/>
          <a:p>
            <a:r>
              <a:rPr lang="tr-TR" altLang="en-US" sz="3600" b="1">
                <a:solidFill>
                  <a:srgbClr val="FFFF00"/>
                </a:solidFill>
              </a:rPr>
              <a:t>30-90 AD: Arateus of Cappococia:</a:t>
            </a:r>
            <a:endParaRPr lang="en-US" altLang="en-US" sz="3600" b="1">
              <a:solidFill>
                <a:srgbClr val="FFFF00"/>
              </a:solidFill>
            </a:endParaRPr>
          </a:p>
        </p:txBody>
      </p:sp>
      <p:sp>
        <p:nvSpPr>
          <p:cNvPr id="27651" name="Rectangle 3">
            <a:extLst>
              <a:ext uri="{FF2B5EF4-FFF2-40B4-BE49-F238E27FC236}">
                <a16:creationId xmlns:a16="http://schemas.microsoft.com/office/drawing/2014/main" id="{87DA0C5B-AE56-CA2F-E97A-F2E8B5AC2BFB}"/>
              </a:ext>
            </a:extLst>
          </p:cNvPr>
          <p:cNvSpPr>
            <a:spLocks noGrp="1" noChangeArrowheads="1"/>
          </p:cNvSpPr>
          <p:nvPr>
            <p:ph type="body" sz="half" idx="2"/>
          </p:nvPr>
        </p:nvSpPr>
        <p:spPr>
          <a:xfrm>
            <a:off x="2124075" y="1341438"/>
            <a:ext cx="6635750" cy="5400675"/>
          </a:xfrm>
          <a:effectLst>
            <a:outerShdw dist="35921" dir="2700000" algn="ctr" rotWithShape="0">
              <a:schemeClr val="tx1"/>
            </a:outerShdw>
          </a:effectLst>
        </p:spPr>
        <p:txBody>
          <a:bodyPr/>
          <a:lstStyle/>
          <a:p>
            <a:r>
              <a:rPr lang="tr-TR" altLang="en-US" sz="3600" b="1">
                <a:solidFill>
                  <a:srgbClr val="FFFF00"/>
                </a:solidFill>
              </a:rPr>
              <a:t>He reported 3 different types of headache</a:t>
            </a:r>
          </a:p>
          <a:p>
            <a:pPr lvl="1"/>
            <a:r>
              <a:rPr lang="tr-TR" altLang="en-US" sz="1800" b="1" i="1">
                <a:solidFill>
                  <a:srgbClr val="FFFF00"/>
                </a:solidFill>
              </a:rPr>
              <a:t>Cephalalgia: which was mild, infrequent, lasted several days, and may well have been tension type headache</a:t>
            </a:r>
          </a:p>
          <a:p>
            <a:pPr lvl="1"/>
            <a:r>
              <a:rPr lang="tr-TR" altLang="en-US" sz="1800" b="1" i="1">
                <a:solidFill>
                  <a:srgbClr val="FFFF00"/>
                </a:solidFill>
              </a:rPr>
              <a:t>Cephalea: which lasted longer, was more severe, difficult to treat, and probably due to a structural cause</a:t>
            </a:r>
          </a:p>
          <a:p>
            <a:pPr lvl="1"/>
            <a:r>
              <a:rPr lang="tr-TR" altLang="en-US" sz="1800" b="1" i="1">
                <a:solidFill>
                  <a:srgbClr val="FFFF00"/>
                </a:solidFill>
              </a:rPr>
              <a:t>Heterocrania: which was a one-sided headache with blackness before the eyes, nausea, vomiting, photophobia and osmophobia (MIGRAINE)</a:t>
            </a:r>
          </a:p>
          <a:p>
            <a:pPr lvl="2"/>
            <a:r>
              <a:rPr lang="tr-TR" altLang="en-US" sz="1600" b="1" i="1">
                <a:solidFill>
                  <a:srgbClr val="FFFF00"/>
                </a:solidFill>
              </a:rPr>
              <a:t>If they begin at dusk, they end by midday on the next day, and if begin at midday, they end by nightfall. “It is rare for the attack to last longer”. The attacks lasted from 6 to 24 hr. Headache could be either side, frontal or vertical and, during the same day, vary. When the pain is localised, it is called heterocrania.</a:t>
            </a:r>
            <a:endParaRPr lang="en-US" altLang="en-US" sz="1600" b="1" i="1">
              <a:solidFill>
                <a:srgbClr val="FFFF00"/>
              </a:solidFill>
            </a:endParaRPr>
          </a:p>
        </p:txBody>
      </p:sp>
      <p:pic>
        <p:nvPicPr>
          <p:cNvPr id="27656" name="Picture 8">
            <a:extLst>
              <a:ext uri="{FF2B5EF4-FFF2-40B4-BE49-F238E27FC236}">
                <a16:creationId xmlns:a16="http://schemas.microsoft.com/office/drawing/2014/main" id="{8858CC76-3D05-F08C-5627-F0B1016EC3B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3716338"/>
            <a:ext cx="1955800" cy="287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95C1229-7622-16E8-92C4-ECF732DA5052}"/>
              </a:ext>
            </a:extLst>
          </p:cNvPr>
          <p:cNvSpPr>
            <a:spLocks noGrp="1" noChangeArrowheads="1"/>
          </p:cNvSpPr>
          <p:nvPr>
            <p:ph type="title"/>
          </p:nvPr>
        </p:nvSpPr>
        <p:spPr>
          <a:effectLst>
            <a:outerShdw dist="35921" dir="2700000" algn="ctr" rotWithShape="0">
              <a:schemeClr val="tx1"/>
            </a:outerShdw>
          </a:effectLst>
        </p:spPr>
        <p:txBody>
          <a:bodyPr/>
          <a:lstStyle/>
          <a:p>
            <a:r>
              <a:rPr lang="tr-TR" altLang="en-US" sz="3600" b="1">
                <a:solidFill>
                  <a:srgbClr val="FFFF00"/>
                </a:solidFill>
              </a:rPr>
              <a:t>30-90 AD: Arateus of Capadócia</a:t>
            </a:r>
            <a:r>
              <a:rPr lang="tr-TR" altLang="en-US" sz="4000" b="1">
                <a:solidFill>
                  <a:srgbClr val="FFFF00"/>
                </a:solidFill>
              </a:rPr>
              <a:t> </a:t>
            </a:r>
            <a:r>
              <a:rPr lang="tr-TR" altLang="en-US" sz="3600" b="1">
                <a:solidFill>
                  <a:srgbClr val="FFFF00"/>
                </a:solidFill>
              </a:rPr>
              <a:t>:</a:t>
            </a:r>
            <a:endParaRPr lang="en-US" altLang="en-US" sz="3600" b="1">
              <a:solidFill>
                <a:srgbClr val="FFFF00"/>
              </a:solidFill>
            </a:endParaRPr>
          </a:p>
        </p:txBody>
      </p:sp>
      <p:sp>
        <p:nvSpPr>
          <p:cNvPr id="28675" name="Rectangle 3">
            <a:extLst>
              <a:ext uri="{FF2B5EF4-FFF2-40B4-BE49-F238E27FC236}">
                <a16:creationId xmlns:a16="http://schemas.microsoft.com/office/drawing/2014/main" id="{6F6527BC-06DF-F188-73F6-05336F521164}"/>
              </a:ext>
            </a:extLst>
          </p:cNvPr>
          <p:cNvSpPr>
            <a:spLocks noGrp="1" noChangeArrowheads="1"/>
          </p:cNvSpPr>
          <p:nvPr>
            <p:ph type="body" idx="1"/>
          </p:nvPr>
        </p:nvSpPr>
        <p:spPr>
          <a:xfrm>
            <a:off x="468313" y="1412875"/>
            <a:ext cx="8229600" cy="4525963"/>
          </a:xfrm>
          <a:effectLst>
            <a:outerShdw dist="35921" dir="2700000" algn="ctr" rotWithShape="0">
              <a:schemeClr val="tx1"/>
            </a:outerShdw>
          </a:effectLst>
        </p:spPr>
        <p:txBody>
          <a:bodyPr/>
          <a:lstStyle/>
          <a:p>
            <a:r>
              <a:rPr lang="tr-TR" altLang="en-US">
                <a:solidFill>
                  <a:srgbClr val="FFFF00"/>
                </a:solidFill>
              </a:rPr>
              <a:t>Arateus of Capadócia</a:t>
            </a:r>
            <a:r>
              <a:rPr lang="tr-TR" altLang="en-US"/>
              <a:t> </a:t>
            </a:r>
            <a:r>
              <a:rPr lang="tr-TR" altLang="en-US">
                <a:solidFill>
                  <a:srgbClr val="FFFF00"/>
                </a:solidFill>
              </a:rPr>
              <a:t>: many other doctors with migraine, Arateus took particular interest in his own illness and gave an accurate clinical description, describing in more detaile the visual aura: </a:t>
            </a:r>
            <a:r>
              <a:rPr lang="tr-TR" altLang="en-US" sz="2400" i="1">
                <a:solidFill>
                  <a:srgbClr val="FFFF00"/>
                </a:solidFill>
              </a:rPr>
              <a:t>“... Flashes of purple on black colours before the sight, or all mixed together..”</a:t>
            </a:r>
          </a:p>
          <a:p>
            <a:r>
              <a:rPr lang="tr-TR" altLang="en-US">
                <a:solidFill>
                  <a:srgbClr val="FFFF00"/>
                </a:solidFill>
              </a:rPr>
              <a:t>He was also the first to describe the photophobia and phonophobia of migraine</a:t>
            </a:r>
            <a:endParaRPr lang="en-US" altLang="en-US">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B7F148D-54FC-CC69-5C4B-8C2EA2B82809}"/>
              </a:ext>
            </a:extLst>
          </p:cNvPr>
          <p:cNvSpPr>
            <a:spLocks noGrp="1" noChangeArrowheads="1"/>
          </p:cNvSpPr>
          <p:nvPr>
            <p:ph type="title"/>
          </p:nvPr>
        </p:nvSpPr>
        <p:spPr/>
        <p:txBody>
          <a:bodyPr/>
          <a:lstStyle/>
          <a:p>
            <a:r>
              <a:rPr lang="tr-TR" altLang="en-US"/>
              <a:t>His headache</a:t>
            </a:r>
            <a:endParaRPr lang="en-US" altLang="en-US"/>
          </a:p>
        </p:txBody>
      </p:sp>
      <p:sp>
        <p:nvSpPr>
          <p:cNvPr id="39939" name="Rectangle 3">
            <a:extLst>
              <a:ext uri="{FF2B5EF4-FFF2-40B4-BE49-F238E27FC236}">
                <a16:creationId xmlns:a16="http://schemas.microsoft.com/office/drawing/2014/main" id="{5242ABD3-49C8-79AF-8811-5E827748F60F}"/>
              </a:ext>
            </a:extLst>
          </p:cNvPr>
          <p:cNvSpPr>
            <a:spLocks noGrp="1" noChangeArrowheads="1"/>
          </p:cNvSpPr>
          <p:nvPr>
            <p:ph type="body" sz="half" idx="1"/>
          </p:nvPr>
        </p:nvSpPr>
        <p:spPr>
          <a:xfrm>
            <a:off x="179388" y="1484313"/>
            <a:ext cx="4392612" cy="4525962"/>
          </a:xfrm>
        </p:spPr>
        <p:txBody>
          <a:bodyPr/>
          <a:lstStyle/>
          <a:p>
            <a:r>
              <a:rPr lang="tr-TR" altLang="en-US" sz="2400"/>
              <a:t>...the pain.. Remains in the half of the head. This is called heterocraina, an ilness by no means mild, even though it appears to be slight...</a:t>
            </a:r>
          </a:p>
          <a:p>
            <a:r>
              <a:rPr lang="tr-TR" altLang="en-US" sz="2400"/>
              <a:t>it sets in acutely, it occasions unseemly and dreadful symptoms ... nausea; vomiting of bilious matter, heavinessof the head,anxiety and weariness .... the darkness soots their disease...</a:t>
            </a:r>
          </a:p>
        </p:txBody>
      </p:sp>
      <p:pic>
        <p:nvPicPr>
          <p:cNvPr id="39940" name="Picture 4">
            <a:extLst>
              <a:ext uri="{FF2B5EF4-FFF2-40B4-BE49-F238E27FC236}">
                <a16:creationId xmlns:a16="http://schemas.microsoft.com/office/drawing/2014/main" id="{3296B3DC-2B4F-8548-981D-8380E6260EC3}"/>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417763"/>
            <a:ext cx="4038600" cy="288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E23BD20A-46BF-10DC-1EB5-AC3EBACFDFE2}"/>
              </a:ext>
            </a:extLst>
          </p:cNvPr>
          <p:cNvSpPr>
            <a:spLocks noGrp="1" noChangeArrowheads="1"/>
          </p:cNvSpPr>
          <p:nvPr>
            <p:ph type="body" sz="half" idx="1"/>
          </p:nvPr>
        </p:nvSpPr>
        <p:spPr/>
        <p:txBody>
          <a:bodyPr/>
          <a:lstStyle/>
          <a:p>
            <a:r>
              <a:rPr lang="tr-TR" altLang="en-US" sz="2000"/>
              <a:t>The Greek word, hemicrania, was changed by the Romans to the Latin, hemicranium, and then corruted into low Latin as hemicraia, them emigranea, migranea and migrana.</a:t>
            </a:r>
          </a:p>
          <a:p>
            <a:r>
              <a:rPr lang="tr-TR" altLang="en-US" sz="2000"/>
              <a:t>In English, it appeard as mygraine (1398), myegrym (1460), migrien (1579), and megrim (1713). Migraine appeard in English (from the French) in 1777. Megrim has neen spelled in 33 different ways.</a:t>
            </a:r>
          </a:p>
        </p:txBody>
      </p:sp>
      <p:pic>
        <p:nvPicPr>
          <p:cNvPr id="41988" name="Picture 4">
            <a:extLst>
              <a:ext uri="{FF2B5EF4-FFF2-40B4-BE49-F238E27FC236}">
                <a16:creationId xmlns:a16="http://schemas.microsoft.com/office/drawing/2014/main" id="{EDD085E6-4E3D-DCBF-5DE7-869F8C3DDCB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027238"/>
            <a:ext cx="4038600" cy="3671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AFDBB1C-90FA-11A4-5829-C24DDB0E325C}"/>
              </a:ext>
            </a:extLst>
          </p:cNvPr>
          <p:cNvSpPr>
            <a:spLocks noGrp="1" noChangeArrowheads="1"/>
          </p:cNvSpPr>
          <p:nvPr>
            <p:ph type="body" idx="1"/>
          </p:nvPr>
        </p:nvSpPr>
        <p:spPr>
          <a:xfrm>
            <a:off x="323850" y="692150"/>
            <a:ext cx="8229600" cy="4525963"/>
          </a:xfrm>
        </p:spPr>
        <p:txBody>
          <a:bodyPr/>
          <a:lstStyle/>
          <a:p>
            <a:r>
              <a:rPr lang="tr-TR" altLang="en-US" sz="2400" b="1">
                <a:solidFill>
                  <a:srgbClr val="FFFF00"/>
                </a:solidFill>
              </a:rPr>
              <a:t>Ancient man saw mental illness as possession by supernatural forces. </a:t>
            </a:r>
          </a:p>
          <a:p>
            <a:r>
              <a:rPr lang="tr-TR" altLang="en-US" sz="2400" b="1">
                <a:solidFill>
                  <a:srgbClr val="FFFF00"/>
                </a:solidFill>
              </a:rPr>
              <a:t>Ancient human skulls have been found with large holes in them, a process that has become known as trepanning. The accepted theory is that it was an attempt to let evil spirits out. </a:t>
            </a:r>
          </a:p>
          <a:p>
            <a:r>
              <a:rPr lang="tr-TR" altLang="en-US" sz="2400" b="1">
                <a:solidFill>
                  <a:srgbClr val="FFFF00"/>
                </a:solidFill>
              </a:rPr>
              <a:t>Hipócrates (450 B.C.), doctor of Cós, described a picture of sadness, apathy, loss of auto-esteem the one that called melancholy, therefore believed to be originated by the black bile (melanos = black cholle = bile). </a:t>
            </a:r>
          </a:p>
          <a:p>
            <a:r>
              <a:rPr lang="tr-TR" altLang="en-US" sz="2400" b="1">
                <a:solidFill>
                  <a:srgbClr val="FFFF00"/>
                </a:solidFill>
              </a:rPr>
              <a:t>This term crossed the times, being used for medical authors as Arateus (120 -180 A.C.) and Galeno (129-199 A.C.).</a:t>
            </a:r>
          </a:p>
          <a:p>
            <a:endParaRPr lang="tr-TR" altLang="en-US" sz="2400" b="1">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0" name="Rectangle 94">
            <a:extLst>
              <a:ext uri="{FF2B5EF4-FFF2-40B4-BE49-F238E27FC236}">
                <a16:creationId xmlns:a16="http://schemas.microsoft.com/office/drawing/2014/main" id="{D8168AE2-8E4F-6BEB-6C11-32BAD6B8C3C6}"/>
              </a:ext>
            </a:extLst>
          </p:cNvPr>
          <p:cNvSpPr>
            <a:spLocks noGrp="1" noChangeArrowheads="1"/>
          </p:cNvSpPr>
          <p:nvPr>
            <p:ph type="title"/>
          </p:nvPr>
        </p:nvSpPr>
        <p:spPr>
          <a:effectLst>
            <a:outerShdw dist="35921" dir="2700000" algn="ctr" rotWithShape="0">
              <a:schemeClr val="tx1"/>
            </a:outerShdw>
          </a:effectLst>
        </p:spPr>
        <p:txBody>
          <a:bodyPr/>
          <a:lstStyle/>
          <a:p>
            <a:r>
              <a:rPr lang="tr-TR" altLang="en-US" sz="3200" b="1">
                <a:solidFill>
                  <a:srgbClr val="FF99FF"/>
                </a:solidFill>
              </a:rPr>
              <a:t>DEVELOPMENT OF PSYCHIATRY</a:t>
            </a:r>
            <a:endParaRPr lang="en-US" altLang="en-US" sz="3200" b="1">
              <a:solidFill>
                <a:srgbClr val="FF99FF"/>
              </a:solidFill>
            </a:endParaRPr>
          </a:p>
        </p:txBody>
      </p:sp>
      <p:sp>
        <p:nvSpPr>
          <p:cNvPr id="14431" name="Rectangle 95">
            <a:extLst>
              <a:ext uri="{FF2B5EF4-FFF2-40B4-BE49-F238E27FC236}">
                <a16:creationId xmlns:a16="http://schemas.microsoft.com/office/drawing/2014/main" id="{98F58616-0E16-5EFA-3FAD-C1F0EBA99164}"/>
              </a:ext>
            </a:extLst>
          </p:cNvPr>
          <p:cNvSpPr>
            <a:spLocks noGrp="1" noChangeArrowheads="1"/>
          </p:cNvSpPr>
          <p:nvPr>
            <p:ph type="body" idx="1"/>
          </p:nvPr>
        </p:nvSpPr>
        <p:spPr>
          <a:effectLst>
            <a:outerShdw dist="35921" dir="2700000" algn="ctr" rotWithShape="0">
              <a:schemeClr val="tx1"/>
            </a:outerShdw>
          </a:effectLst>
        </p:spPr>
        <p:txBody>
          <a:bodyPr/>
          <a:lstStyle/>
          <a:p>
            <a:pPr>
              <a:lnSpc>
                <a:spcPct val="90000"/>
              </a:lnSpc>
            </a:pPr>
            <a:r>
              <a:rPr lang="tr-TR" altLang="en-US" sz="2800" b="1">
                <a:solidFill>
                  <a:srgbClr val="FFFF00"/>
                </a:solidFill>
              </a:rPr>
              <a:t>Prehistorical: Mental illness regarded as alternate reality; treatment administered by respected</a:t>
            </a:r>
            <a:r>
              <a:rPr lang="en-US" altLang="en-US" sz="2800" b="1">
                <a:solidFill>
                  <a:srgbClr val="FFFF00"/>
                </a:solidFill>
              </a:rPr>
              <a:t> member of commun</a:t>
            </a:r>
            <a:r>
              <a:rPr lang="tr-TR" altLang="en-US" sz="2800" b="1">
                <a:solidFill>
                  <a:srgbClr val="FFFF00"/>
                </a:solidFill>
              </a:rPr>
              <a:t>ity. Holistic approach is common.</a:t>
            </a:r>
          </a:p>
          <a:p>
            <a:pPr>
              <a:lnSpc>
                <a:spcPct val="90000"/>
              </a:lnSpc>
            </a:pPr>
            <a:r>
              <a:rPr lang="tr-TR" altLang="en-US" sz="2800" b="1">
                <a:solidFill>
                  <a:srgbClr val="FFFF00"/>
                </a:solidFill>
              </a:rPr>
              <a:t>Egypt, 2850 B.C.: Sleep therapy. Nile excursions, music, dancing, painting.</a:t>
            </a:r>
          </a:p>
          <a:p>
            <a:pPr>
              <a:lnSpc>
                <a:spcPct val="90000"/>
              </a:lnSpc>
            </a:pPr>
            <a:r>
              <a:rPr lang="tr-TR" altLang="en-US" sz="2800" b="1">
                <a:solidFill>
                  <a:srgbClr val="FFFF00"/>
                </a:solidFill>
              </a:rPr>
              <a:t>Mesopotamia, 2000 B.C.: Division of labor betwen </a:t>
            </a:r>
            <a:r>
              <a:rPr lang="en-US" altLang="en-US" sz="2800" b="1">
                <a:solidFill>
                  <a:srgbClr val="FFFF00"/>
                </a:solidFill>
              </a:rPr>
              <a:t>treatment of phys</a:t>
            </a:r>
            <a:r>
              <a:rPr lang="tr-TR" altLang="en-US" sz="2800" b="1">
                <a:solidFill>
                  <a:srgbClr val="FFFF00"/>
                </a:solidFill>
              </a:rPr>
              <a:t>ical and mental ailments, holistic approach, beginning of psychotherapy.</a:t>
            </a:r>
            <a:endParaRPr lang="en-US" altLang="en-US" sz="2800" b="1">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6" name="Rectangle 50">
            <a:extLst>
              <a:ext uri="{FF2B5EF4-FFF2-40B4-BE49-F238E27FC236}">
                <a16:creationId xmlns:a16="http://schemas.microsoft.com/office/drawing/2014/main" id="{C628DBC3-12DE-9C21-B73A-9F3297AB3571}"/>
              </a:ext>
            </a:extLst>
          </p:cNvPr>
          <p:cNvSpPr>
            <a:spLocks noGrp="1" noChangeArrowheads="1"/>
          </p:cNvSpPr>
          <p:nvPr>
            <p:ph type="title"/>
          </p:nvPr>
        </p:nvSpPr>
        <p:spPr>
          <a:noFill/>
          <a:ln/>
        </p:spPr>
        <p:txBody>
          <a:bodyPr/>
          <a:lstStyle/>
          <a:p>
            <a:r>
              <a:rPr lang="tr-TR" altLang="en-US" sz="3600" b="1"/>
              <a:t>DEVELOPMENT OF PSYCHIATRY</a:t>
            </a:r>
            <a:endParaRPr lang="en-US" altLang="en-US" sz="3600" b="1"/>
          </a:p>
        </p:txBody>
      </p:sp>
      <p:sp>
        <p:nvSpPr>
          <p:cNvPr id="19498" name="Rectangle 42">
            <a:extLst>
              <a:ext uri="{FF2B5EF4-FFF2-40B4-BE49-F238E27FC236}">
                <a16:creationId xmlns:a16="http://schemas.microsoft.com/office/drawing/2014/main" id="{9087A236-38F0-037D-544B-425315437033}"/>
              </a:ext>
            </a:extLst>
          </p:cNvPr>
          <p:cNvSpPr>
            <a:spLocks noGrp="1" noChangeArrowheads="1"/>
          </p:cNvSpPr>
          <p:nvPr>
            <p:ph type="body" sz="half" idx="2"/>
          </p:nvPr>
        </p:nvSpPr>
        <p:spPr>
          <a:xfrm>
            <a:off x="4427538" y="1268413"/>
            <a:ext cx="4321175" cy="5329237"/>
          </a:xfrm>
        </p:spPr>
        <p:txBody>
          <a:bodyPr/>
          <a:lstStyle/>
          <a:p>
            <a:pPr>
              <a:lnSpc>
                <a:spcPct val="90000"/>
              </a:lnSpc>
            </a:pPr>
            <a:r>
              <a:rPr lang="tr-TR" altLang="en-US" sz="2000"/>
              <a:t>5th Century B.C.: </a:t>
            </a:r>
          </a:p>
          <a:p>
            <a:pPr lvl="1">
              <a:lnSpc>
                <a:spcPct val="90000"/>
              </a:lnSpc>
            </a:pPr>
            <a:r>
              <a:rPr lang="tr-TR" altLang="en-US" sz="1800"/>
              <a:t>Hippocrates documented many forms of mental illness, isolates the brain as the seat of throughts and emotions, and becomes an expert witness in that field.</a:t>
            </a:r>
          </a:p>
          <a:p>
            <a:pPr lvl="1">
              <a:lnSpc>
                <a:spcPct val="90000"/>
              </a:lnSpc>
            </a:pPr>
            <a:r>
              <a:rPr lang="tr-TR" altLang="en-US" sz="1800"/>
              <a:t>Plato proposes a precursor to Freud’s ego, superego and ide.</a:t>
            </a:r>
          </a:p>
          <a:p>
            <a:pPr>
              <a:lnSpc>
                <a:spcPct val="90000"/>
              </a:lnSpc>
            </a:pPr>
            <a:r>
              <a:rPr lang="tr-TR" altLang="en-US" sz="2000"/>
              <a:t>4th Century B.C.:</a:t>
            </a:r>
            <a:r>
              <a:rPr lang="en-US" altLang="en-US" sz="2000"/>
              <a:t> </a:t>
            </a:r>
            <a:endParaRPr lang="tr-TR" altLang="en-US" sz="2000"/>
          </a:p>
          <a:p>
            <a:pPr lvl="1">
              <a:lnSpc>
                <a:spcPct val="90000"/>
              </a:lnSpc>
            </a:pPr>
            <a:r>
              <a:rPr lang="tr-TR" altLang="en-US" sz="1800"/>
              <a:t>Aristotle combines actions, feelings, and thoughts into an  integrated whole, describes genetic influences on mental health, and deals with will and rationality; Aristophanes writes plays that include an early version of Freudian free association.</a:t>
            </a:r>
            <a:r>
              <a:rPr lang="en-US" altLang="en-US" sz="1800"/>
              <a:t> </a:t>
            </a:r>
            <a:endParaRPr lang="tr-TR" altLang="en-US" sz="1800"/>
          </a:p>
          <a:p>
            <a:pPr lvl="1">
              <a:lnSpc>
                <a:spcPct val="90000"/>
              </a:lnSpc>
            </a:pPr>
            <a:endParaRPr lang="en-US" altLang="en-US" sz="1800"/>
          </a:p>
        </p:txBody>
      </p:sp>
      <p:pic>
        <p:nvPicPr>
          <p:cNvPr id="19508" name="Picture 52">
            <a:extLst>
              <a:ext uri="{FF2B5EF4-FFF2-40B4-BE49-F238E27FC236}">
                <a16:creationId xmlns:a16="http://schemas.microsoft.com/office/drawing/2014/main" id="{AD4E2CFB-8785-49C1-911C-D4A06B74BFA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1513" y="1341438"/>
            <a:ext cx="3814762" cy="478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2" name="Rectangle 42">
            <a:extLst>
              <a:ext uri="{FF2B5EF4-FFF2-40B4-BE49-F238E27FC236}">
                <a16:creationId xmlns:a16="http://schemas.microsoft.com/office/drawing/2014/main" id="{C049C34A-2E5E-85F1-A114-B419A7B61BE2}"/>
              </a:ext>
            </a:extLst>
          </p:cNvPr>
          <p:cNvSpPr>
            <a:spLocks noGrp="1" noChangeArrowheads="1"/>
          </p:cNvSpPr>
          <p:nvPr>
            <p:ph type="body" idx="1"/>
          </p:nvPr>
        </p:nvSpPr>
        <p:spPr>
          <a:effectLst>
            <a:outerShdw dist="35921" dir="2700000" algn="ctr" rotWithShape="0">
              <a:schemeClr val="tx1"/>
            </a:outerShdw>
          </a:effectLst>
        </p:spPr>
        <p:txBody>
          <a:bodyPr/>
          <a:lstStyle/>
          <a:p>
            <a:r>
              <a:rPr lang="tr-TR" altLang="en-US" b="1">
                <a:solidFill>
                  <a:srgbClr val="FFFF00"/>
                </a:solidFill>
              </a:rPr>
              <a:t>50-130 A.C.: Arateus writes an accurate description of bipolar illness; views normal and abnormal behavior as a continuum.</a:t>
            </a:r>
          </a:p>
          <a:p>
            <a:r>
              <a:rPr lang="tr-TR" altLang="en-US" b="1">
                <a:solidFill>
                  <a:srgbClr val="FFFF00"/>
                </a:solidFill>
              </a:rPr>
              <a:t>9th-10th Century A.C:</a:t>
            </a:r>
            <a:r>
              <a:rPr lang="en-US" altLang="en-US" b="1">
                <a:solidFill>
                  <a:srgbClr val="FFFF00"/>
                </a:solidFill>
              </a:rPr>
              <a:t>  </a:t>
            </a:r>
            <a:r>
              <a:rPr lang="tr-TR" altLang="en-US" b="1">
                <a:solidFill>
                  <a:srgbClr val="FFFF00"/>
                </a:solidFill>
              </a:rPr>
              <a:t>Rhazes operates hospital in Baghdad with a separate psychiatric ward, where patients are humanely treated.</a:t>
            </a:r>
            <a:r>
              <a:rPr lang="en-US" altLang="en-US" b="1">
                <a:solidFill>
                  <a:srgbClr val="FFFF00"/>
                </a:solidFill>
              </a:rPr>
              <a:t>  </a:t>
            </a:r>
            <a:endParaRPr lang="tr-TR" altLang="en-US" b="1">
              <a:solidFill>
                <a:srgbClr val="FFFF00"/>
              </a:solidFill>
            </a:endParaRPr>
          </a:p>
          <a:p>
            <a:pPr lvl="1"/>
            <a:endParaRPr lang="en-US" altLang="en-US" b="1">
              <a:solidFill>
                <a:srgbClr val="FFFF00"/>
              </a:solidFill>
            </a:endParaRPr>
          </a:p>
        </p:txBody>
      </p:sp>
      <p:sp>
        <p:nvSpPr>
          <p:cNvPr id="20523" name="Rectangle 43">
            <a:extLst>
              <a:ext uri="{FF2B5EF4-FFF2-40B4-BE49-F238E27FC236}">
                <a16:creationId xmlns:a16="http://schemas.microsoft.com/office/drawing/2014/main" id="{D07C7BD7-F4FE-47D6-82AC-8FB0B298F5B6}"/>
              </a:ext>
            </a:extLst>
          </p:cNvPr>
          <p:cNvSpPr>
            <a:spLocks noGrp="1" noChangeArrowheads="1"/>
          </p:cNvSpPr>
          <p:nvPr>
            <p:ph type="title"/>
          </p:nvPr>
        </p:nvSpPr>
        <p:spPr>
          <a:noFill/>
          <a:ln/>
          <a:effectLst>
            <a:outerShdw dist="35921" dir="2700000" algn="ctr" rotWithShape="0">
              <a:schemeClr val="tx1"/>
            </a:outerShdw>
          </a:effectLst>
        </p:spPr>
        <p:txBody>
          <a:bodyPr/>
          <a:lstStyle/>
          <a:p>
            <a:r>
              <a:rPr lang="tr-TR" altLang="en-US" sz="3600" b="1">
                <a:solidFill>
                  <a:srgbClr val="FF99FF"/>
                </a:solidFill>
              </a:rPr>
              <a:t>DEVELOPMENT OF PSYCHIATRY</a:t>
            </a:r>
            <a:endParaRPr lang="en-US" altLang="en-US" sz="3600" b="1">
              <a:solidFill>
                <a:srgbClr val="FF99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5F96918A-8A19-B512-7F1E-43FD53ABA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8640763" cy="3606800"/>
          </a:xfrm>
          <a:prstGeom prst="rect">
            <a:avLst/>
          </a:prstGeom>
          <a:noFill/>
          <a:extLst>
            <a:ext uri="{909E8E84-426E-40DD-AFC4-6F175D3DCCD1}">
              <a14:hiddenFill xmlns:a14="http://schemas.microsoft.com/office/drawing/2010/main">
                <a:solidFill>
                  <a:srgbClr val="FFFFFF"/>
                </a:solidFill>
              </a14:hiddenFill>
            </a:ext>
          </a:extLst>
        </p:spPr>
      </p:pic>
      <p:sp>
        <p:nvSpPr>
          <p:cNvPr id="36867" name="Line 3">
            <a:extLst>
              <a:ext uri="{FF2B5EF4-FFF2-40B4-BE49-F238E27FC236}">
                <a16:creationId xmlns:a16="http://schemas.microsoft.com/office/drawing/2014/main" id="{44FAA311-AE44-DE80-0D77-A6D17E17BF96}"/>
              </a:ext>
            </a:extLst>
          </p:cNvPr>
          <p:cNvSpPr>
            <a:spLocks noChangeShapeType="1"/>
          </p:cNvSpPr>
          <p:nvPr/>
        </p:nvSpPr>
        <p:spPr bwMode="auto">
          <a:xfrm>
            <a:off x="4500563" y="3429000"/>
            <a:ext cx="1655762" cy="230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8" name="Text Box 4">
            <a:extLst>
              <a:ext uri="{FF2B5EF4-FFF2-40B4-BE49-F238E27FC236}">
                <a16:creationId xmlns:a16="http://schemas.microsoft.com/office/drawing/2014/main" id="{49DB91AF-3EBA-3194-FFC2-1A2B042FC455}"/>
              </a:ext>
            </a:extLst>
          </p:cNvPr>
          <p:cNvSpPr txBox="1">
            <a:spLocks noChangeArrowheads="1"/>
          </p:cNvSpPr>
          <p:nvPr/>
        </p:nvSpPr>
        <p:spPr bwMode="auto">
          <a:xfrm>
            <a:off x="5848350" y="5824538"/>
            <a:ext cx="264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ARATEUS (cappodocia)</a:t>
            </a:r>
          </a:p>
        </p:txBody>
      </p:sp>
      <p:sp>
        <p:nvSpPr>
          <p:cNvPr id="36869" name="Line 5">
            <a:extLst>
              <a:ext uri="{FF2B5EF4-FFF2-40B4-BE49-F238E27FC236}">
                <a16:creationId xmlns:a16="http://schemas.microsoft.com/office/drawing/2014/main" id="{D1132377-53AC-4143-BF12-642C0D5639D2}"/>
              </a:ext>
            </a:extLst>
          </p:cNvPr>
          <p:cNvSpPr>
            <a:spLocks noChangeShapeType="1"/>
          </p:cNvSpPr>
          <p:nvPr/>
        </p:nvSpPr>
        <p:spPr bwMode="auto">
          <a:xfrm>
            <a:off x="1258888" y="4508500"/>
            <a:ext cx="649287" cy="187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Text Box 6">
            <a:extLst>
              <a:ext uri="{FF2B5EF4-FFF2-40B4-BE49-F238E27FC236}">
                <a16:creationId xmlns:a16="http://schemas.microsoft.com/office/drawing/2014/main" id="{61B242CF-C4BC-038A-2111-6648EA1B3FAC}"/>
              </a:ext>
            </a:extLst>
          </p:cNvPr>
          <p:cNvSpPr txBox="1">
            <a:spLocks noChangeArrowheads="1"/>
          </p:cNvSpPr>
          <p:nvPr/>
        </p:nvSpPr>
        <p:spPr bwMode="auto">
          <a:xfrm>
            <a:off x="1835150" y="6308725"/>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HIPPOCRATES (cos)</a:t>
            </a:r>
          </a:p>
        </p:txBody>
      </p:sp>
      <p:sp>
        <p:nvSpPr>
          <p:cNvPr id="36871" name="Line 7">
            <a:extLst>
              <a:ext uri="{FF2B5EF4-FFF2-40B4-BE49-F238E27FC236}">
                <a16:creationId xmlns:a16="http://schemas.microsoft.com/office/drawing/2014/main" id="{C052B5DA-7717-432D-0E09-0D85AFEA6F1F}"/>
              </a:ext>
            </a:extLst>
          </p:cNvPr>
          <p:cNvSpPr>
            <a:spLocks noChangeShapeType="1"/>
          </p:cNvSpPr>
          <p:nvPr/>
        </p:nvSpPr>
        <p:spPr bwMode="auto">
          <a:xfrm flipV="1">
            <a:off x="900113" y="765175"/>
            <a:ext cx="935037"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Text Box 8">
            <a:extLst>
              <a:ext uri="{FF2B5EF4-FFF2-40B4-BE49-F238E27FC236}">
                <a16:creationId xmlns:a16="http://schemas.microsoft.com/office/drawing/2014/main" id="{CDD7DC7D-D50B-4DAD-96A9-AC082148491B}"/>
              </a:ext>
            </a:extLst>
          </p:cNvPr>
          <p:cNvSpPr txBox="1">
            <a:spLocks noChangeArrowheads="1"/>
          </p:cNvSpPr>
          <p:nvPr/>
        </p:nvSpPr>
        <p:spPr bwMode="auto">
          <a:xfrm>
            <a:off x="1887538" y="423863"/>
            <a:ext cx="320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ASCLEPION (ASCLEPİDİAS)</a:t>
            </a:r>
          </a:p>
          <a:p>
            <a:r>
              <a:rPr lang="tr-TR" altLang="en-US"/>
              <a:t>GALEN (pergamum)</a:t>
            </a:r>
          </a:p>
        </p:txBody>
      </p:sp>
      <p:sp>
        <p:nvSpPr>
          <p:cNvPr id="36873" name="Line 9">
            <a:extLst>
              <a:ext uri="{FF2B5EF4-FFF2-40B4-BE49-F238E27FC236}">
                <a16:creationId xmlns:a16="http://schemas.microsoft.com/office/drawing/2014/main" id="{641D195A-8557-9986-DA71-0CCD6BBB8BB8}"/>
              </a:ext>
            </a:extLst>
          </p:cNvPr>
          <p:cNvSpPr>
            <a:spLocks noChangeShapeType="1"/>
          </p:cNvSpPr>
          <p:nvPr/>
        </p:nvSpPr>
        <p:spPr bwMode="auto">
          <a:xfrm flipH="1">
            <a:off x="684213" y="3716338"/>
            <a:ext cx="287337"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Text Box 10">
            <a:extLst>
              <a:ext uri="{FF2B5EF4-FFF2-40B4-BE49-F238E27FC236}">
                <a16:creationId xmlns:a16="http://schemas.microsoft.com/office/drawing/2014/main" id="{2BBD9249-0B2F-5454-0BCB-2DD8E650AA88}"/>
              </a:ext>
            </a:extLst>
          </p:cNvPr>
          <p:cNvSpPr txBox="1">
            <a:spLocks noChangeArrowheads="1"/>
          </p:cNvSpPr>
          <p:nvPr/>
        </p:nvSpPr>
        <p:spPr bwMode="auto">
          <a:xfrm>
            <a:off x="107950" y="5084763"/>
            <a:ext cx="205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SORONUS</a:t>
            </a:r>
          </a:p>
          <a:p>
            <a:r>
              <a:rPr lang="tr-TR" altLang="en-US"/>
              <a:t>RUFUS (ephesus)</a:t>
            </a:r>
          </a:p>
        </p:txBody>
      </p:sp>
      <p:sp>
        <p:nvSpPr>
          <p:cNvPr id="36875" name="Line 11">
            <a:extLst>
              <a:ext uri="{FF2B5EF4-FFF2-40B4-BE49-F238E27FC236}">
                <a16:creationId xmlns:a16="http://schemas.microsoft.com/office/drawing/2014/main" id="{621A1CA1-760F-8E14-772C-62295ABADD8B}"/>
              </a:ext>
            </a:extLst>
          </p:cNvPr>
          <p:cNvSpPr>
            <a:spLocks noChangeShapeType="1"/>
          </p:cNvSpPr>
          <p:nvPr/>
        </p:nvSpPr>
        <p:spPr bwMode="auto">
          <a:xfrm flipH="1" flipV="1">
            <a:off x="8243888" y="1125538"/>
            <a:ext cx="649287" cy="935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Text Box 12">
            <a:extLst>
              <a:ext uri="{FF2B5EF4-FFF2-40B4-BE49-F238E27FC236}">
                <a16:creationId xmlns:a16="http://schemas.microsoft.com/office/drawing/2014/main" id="{48F00722-E040-4D03-DC3E-28531548B8AC}"/>
              </a:ext>
            </a:extLst>
          </p:cNvPr>
          <p:cNvSpPr txBox="1">
            <a:spLocks noChangeArrowheads="1"/>
          </p:cNvSpPr>
          <p:nvPr/>
        </p:nvSpPr>
        <p:spPr bwMode="auto">
          <a:xfrm>
            <a:off x="7432675" y="639763"/>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AVICENNA</a:t>
            </a:r>
          </a:p>
          <a:p>
            <a:r>
              <a:rPr lang="tr-TR" altLang="en-US"/>
              <a:t>(buhara)</a:t>
            </a:r>
          </a:p>
        </p:txBody>
      </p:sp>
      <p:sp>
        <p:nvSpPr>
          <p:cNvPr id="36877" name="Line 13">
            <a:extLst>
              <a:ext uri="{FF2B5EF4-FFF2-40B4-BE49-F238E27FC236}">
                <a16:creationId xmlns:a16="http://schemas.microsoft.com/office/drawing/2014/main" id="{BB82544D-BB8A-E51C-0B32-ABD7887F8026}"/>
              </a:ext>
            </a:extLst>
          </p:cNvPr>
          <p:cNvSpPr>
            <a:spLocks noChangeShapeType="1"/>
          </p:cNvSpPr>
          <p:nvPr/>
        </p:nvSpPr>
        <p:spPr bwMode="auto">
          <a:xfrm flipV="1">
            <a:off x="611188" y="476250"/>
            <a:ext cx="73025" cy="302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Text Box 14">
            <a:extLst>
              <a:ext uri="{FF2B5EF4-FFF2-40B4-BE49-F238E27FC236}">
                <a16:creationId xmlns:a16="http://schemas.microsoft.com/office/drawing/2014/main" id="{E76A6A03-BDD9-091B-2053-00C0A6B6C733}"/>
              </a:ext>
            </a:extLst>
          </p:cNvPr>
          <p:cNvSpPr txBox="1">
            <a:spLocks noChangeArrowheads="1"/>
          </p:cNvSpPr>
          <p:nvPr/>
        </p:nvSpPr>
        <p:spPr bwMode="auto">
          <a:xfrm>
            <a:off x="808038" y="136525"/>
            <a:ext cx="269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PYTHOGORUS (samos)</a:t>
            </a:r>
          </a:p>
        </p:txBody>
      </p:sp>
      <p:sp>
        <p:nvSpPr>
          <p:cNvPr id="36879" name="Line 15">
            <a:extLst>
              <a:ext uri="{FF2B5EF4-FFF2-40B4-BE49-F238E27FC236}">
                <a16:creationId xmlns:a16="http://schemas.microsoft.com/office/drawing/2014/main" id="{12719122-428E-8A26-CF25-764B0F48703D}"/>
              </a:ext>
            </a:extLst>
          </p:cNvPr>
          <p:cNvSpPr>
            <a:spLocks noChangeShapeType="1"/>
          </p:cNvSpPr>
          <p:nvPr/>
        </p:nvSpPr>
        <p:spPr bwMode="auto">
          <a:xfrm>
            <a:off x="1331913" y="4365625"/>
            <a:ext cx="1008062" cy="1655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Text Box 16">
            <a:extLst>
              <a:ext uri="{FF2B5EF4-FFF2-40B4-BE49-F238E27FC236}">
                <a16:creationId xmlns:a16="http://schemas.microsoft.com/office/drawing/2014/main" id="{4885E12E-CE84-B15F-102B-5B83F2D593A0}"/>
              </a:ext>
            </a:extLst>
          </p:cNvPr>
          <p:cNvSpPr txBox="1">
            <a:spLocks noChangeArrowheads="1"/>
          </p:cNvSpPr>
          <p:nvPr/>
        </p:nvSpPr>
        <p:spPr bwMode="auto">
          <a:xfrm>
            <a:off x="2411413" y="573405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DIOGENES (bodrum)</a:t>
            </a:r>
          </a:p>
        </p:txBody>
      </p:sp>
      <p:sp>
        <p:nvSpPr>
          <p:cNvPr id="36881" name="Line 17">
            <a:extLst>
              <a:ext uri="{FF2B5EF4-FFF2-40B4-BE49-F238E27FC236}">
                <a16:creationId xmlns:a16="http://schemas.microsoft.com/office/drawing/2014/main" id="{A4159CDF-D70B-8B20-2E6C-5C91A9C6F6C0}"/>
              </a:ext>
            </a:extLst>
          </p:cNvPr>
          <p:cNvSpPr>
            <a:spLocks noChangeShapeType="1"/>
          </p:cNvSpPr>
          <p:nvPr/>
        </p:nvSpPr>
        <p:spPr bwMode="auto">
          <a:xfrm>
            <a:off x="1187450" y="3789363"/>
            <a:ext cx="1296988"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Text Box 18">
            <a:extLst>
              <a:ext uri="{FF2B5EF4-FFF2-40B4-BE49-F238E27FC236}">
                <a16:creationId xmlns:a16="http://schemas.microsoft.com/office/drawing/2014/main" id="{47809293-8A8E-5F25-A0A3-8A672C2F69F4}"/>
              </a:ext>
            </a:extLst>
          </p:cNvPr>
          <p:cNvSpPr txBox="1">
            <a:spLocks noChangeArrowheads="1"/>
          </p:cNvSpPr>
          <p:nvPr/>
        </p:nvSpPr>
        <p:spPr bwMode="auto">
          <a:xfrm>
            <a:off x="2463800" y="5105400"/>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LEUCIPPUS (miletus)</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52B811F6-FD64-060F-8AC5-6D082B367090}"/>
              </a:ext>
            </a:extLst>
          </p:cNvPr>
          <p:cNvSpPr>
            <a:spLocks noGrp="1" noChangeArrowheads="1"/>
          </p:cNvSpPr>
          <p:nvPr>
            <p:ph type="title"/>
          </p:nvPr>
        </p:nvSpPr>
        <p:spPr/>
        <p:txBody>
          <a:bodyPr/>
          <a:lstStyle/>
          <a:p>
            <a:r>
              <a:rPr lang="tr-TR" altLang="en-US"/>
              <a:t>ARATEUS</a:t>
            </a:r>
            <a:endParaRPr lang="en-US" altLang="en-US"/>
          </a:p>
        </p:txBody>
      </p:sp>
      <p:sp>
        <p:nvSpPr>
          <p:cNvPr id="2053" name="Rectangle 5">
            <a:extLst>
              <a:ext uri="{FF2B5EF4-FFF2-40B4-BE49-F238E27FC236}">
                <a16:creationId xmlns:a16="http://schemas.microsoft.com/office/drawing/2014/main" id="{209C6489-2D2E-8887-A53C-45C4CD8E0902}"/>
              </a:ext>
            </a:extLst>
          </p:cNvPr>
          <p:cNvSpPr>
            <a:spLocks noGrp="1" noChangeArrowheads="1"/>
          </p:cNvSpPr>
          <p:nvPr>
            <p:ph type="body" idx="1"/>
          </p:nvPr>
        </p:nvSpPr>
        <p:spPr>
          <a:xfrm>
            <a:off x="395288" y="1916113"/>
            <a:ext cx="8229600" cy="4525962"/>
          </a:xfrm>
        </p:spPr>
        <p:txBody>
          <a:bodyPr/>
          <a:lstStyle/>
          <a:p>
            <a:r>
              <a:rPr lang="tr-TR" altLang="en-US" sz="2800"/>
              <a:t>…those affected with melancholy are not every one of them affected according to one particular form but they are suspicious of poisoning or flee to the desert from misanthropy or turn superstitious or contract a hatred of life. </a:t>
            </a:r>
          </a:p>
          <a:p>
            <a:r>
              <a:rPr lang="tr-TR" altLang="en-US" sz="2800"/>
              <a:t>The patients are dull or stern, dejected or unreasonably torpid……they also become peevish, dispirited and start up from a disturbed sleep.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6051A2A-39AA-8A2D-5D09-285D6A2DC674}"/>
              </a:ext>
            </a:extLst>
          </p:cNvPr>
          <p:cNvSpPr>
            <a:spLocks noGrp="1" noChangeArrowheads="1"/>
          </p:cNvSpPr>
          <p:nvPr>
            <p:ph type="body" idx="1"/>
          </p:nvPr>
        </p:nvSpPr>
        <p:spPr>
          <a:xfrm>
            <a:off x="468313" y="1125538"/>
            <a:ext cx="8229600" cy="4525962"/>
          </a:xfrm>
          <a:effectLst>
            <a:outerShdw dist="35921" dir="2700000" algn="ctr" rotWithShape="0">
              <a:schemeClr val="tx1"/>
            </a:outerShdw>
          </a:effectLst>
        </p:spPr>
        <p:txBody>
          <a:bodyPr/>
          <a:lstStyle/>
          <a:p>
            <a:r>
              <a:rPr lang="tr-TR" altLang="en-US" sz="2000" b="1">
                <a:solidFill>
                  <a:srgbClr val="FFFF00"/>
                </a:solidFill>
              </a:rPr>
              <a:t>Arateus was the first to suggest that the origin of mental disorder might not be specifically localised. It could originate from the head or abdomen and the other could be affected as a secondary consequence. </a:t>
            </a:r>
          </a:p>
          <a:p>
            <a:r>
              <a:rPr lang="tr-TR" altLang="en-US" sz="2000" b="1">
                <a:solidFill>
                  <a:srgbClr val="FFFF00"/>
                </a:solidFill>
              </a:rPr>
              <a:t>He also worked on ideas about premorbid personalities and discovered that individuals who became manic were characteristically labile in nature, easily irritable, angry or happy.  Those who developed melancholia tended to depression in their premorbid state.</a:t>
            </a:r>
          </a:p>
          <a:p>
            <a:r>
              <a:rPr lang="tr-TR" altLang="en-US" sz="2000" b="1">
                <a:solidFill>
                  <a:srgbClr val="FFFF00"/>
                </a:solidFill>
              </a:rPr>
              <a:t>Emotional disorders were merely an extension or exaggeration of existing character traits, a very original idea for the time. He also observed that mania and depression could occur in the same individual, thereby anticipating Kraeplins’ work on mania and melancholia being part of one disorder by many centuries.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33C119B8-9C0E-C1E0-5FD9-2DDA02A4B995}"/>
              </a:ext>
            </a:extLst>
          </p:cNvPr>
          <p:cNvSpPr>
            <a:spLocks noGrp="1" noChangeArrowheads="1"/>
          </p:cNvSpPr>
          <p:nvPr>
            <p:ph type="title"/>
          </p:nvPr>
        </p:nvSpPr>
        <p:spPr/>
        <p:txBody>
          <a:bodyPr/>
          <a:lstStyle/>
          <a:p>
            <a:r>
              <a:rPr lang="tr-TR" altLang="en-US"/>
              <a:t>Arateus and Galen (30-90 AC)</a:t>
            </a:r>
            <a:endParaRPr lang="en-US" altLang="en-US"/>
          </a:p>
        </p:txBody>
      </p:sp>
      <p:graphicFrame>
        <p:nvGraphicFramePr>
          <p:cNvPr id="6190" name="Group 46">
            <a:extLst>
              <a:ext uri="{FF2B5EF4-FFF2-40B4-BE49-F238E27FC236}">
                <a16:creationId xmlns:a16="http://schemas.microsoft.com/office/drawing/2014/main" id="{DB758697-833B-0C79-4F44-0A0F1B10712F}"/>
              </a:ext>
            </a:extLst>
          </p:cNvPr>
          <p:cNvGraphicFramePr>
            <a:graphicFrameLocks noGrp="1"/>
          </p:cNvGraphicFramePr>
          <p:nvPr>
            <p:ph type="tbl" idx="1"/>
          </p:nvPr>
        </p:nvGraphicFramePr>
        <p:xfrm>
          <a:off x="395288" y="1557338"/>
          <a:ext cx="8229600" cy="4109276"/>
        </p:xfrm>
        <a:graphic>
          <a:graphicData uri="http://schemas.openxmlformats.org/drawingml/2006/table">
            <a:tbl>
              <a:tblPr/>
              <a:tblGrid>
                <a:gridCol w="2743200">
                  <a:extLst>
                    <a:ext uri="{9D8B030D-6E8A-4147-A177-3AD203B41FA5}">
                      <a16:colId xmlns:a16="http://schemas.microsoft.com/office/drawing/2014/main" val="2383802712"/>
                    </a:ext>
                  </a:extLst>
                </a:gridCol>
                <a:gridCol w="2743200">
                  <a:extLst>
                    <a:ext uri="{9D8B030D-6E8A-4147-A177-3AD203B41FA5}">
                      <a16:colId xmlns:a16="http://schemas.microsoft.com/office/drawing/2014/main" val="4137030232"/>
                    </a:ext>
                  </a:extLst>
                </a:gridCol>
                <a:gridCol w="2743200">
                  <a:extLst>
                    <a:ext uri="{9D8B030D-6E8A-4147-A177-3AD203B41FA5}">
                      <a16:colId xmlns:a16="http://schemas.microsoft.com/office/drawing/2014/main" val="2907202459"/>
                    </a:ext>
                  </a:extLst>
                </a:gridCol>
              </a:tblGrid>
              <a:tr h="1131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Souls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Locat</a:t>
                      </a:r>
                      <a:r>
                        <a:rPr kumimoji="0" lang="tr-TR" altLang="en-US" sz="1800" b="0" i="0" u="none" strike="noStrike" cap="none" normalizeH="0" baseline="0">
                          <a:ln>
                            <a:noFill/>
                          </a:ln>
                          <a:solidFill>
                            <a:schemeClr val="tx1"/>
                          </a:solidFill>
                          <a:effectLst/>
                          <a:latin typeface="Arial" panose="020B0604020202020204" pitchFamily="34" charset="0"/>
                        </a:rPr>
                        <a: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Function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5221496"/>
                  </a:ext>
                </a:extLst>
              </a:tr>
              <a:tr h="1131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Rational</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Brain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Controls internal and external functions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Internal: </a:t>
                      </a:r>
                      <a:r>
                        <a:rPr kumimoji="0" lang="tr-TR" altLang="en-US" sz="1800" b="0" i="1" u="none" strike="noStrike" cap="none" normalizeH="0" baseline="0">
                          <a:ln>
                            <a:noFill/>
                          </a:ln>
                          <a:solidFill>
                            <a:schemeClr val="tx1"/>
                          </a:solidFill>
                          <a:effectLst/>
                          <a:latin typeface="Arial" panose="020B0604020202020204" pitchFamily="34" charset="0"/>
                        </a:rPr>
                        <a:t>imagination, judgement, memory, apperception, movement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External: </a:t>
                      </a:r>
                      <a:r>
                        <a:rPr kumimoji="0" lang="tr-TR" altLang="en-US" sz="1800" b="0" i="1" u="none" strike="noStrike" cap="none" normalizeH="0" baseline="0">
                          <a:ln>
                            <a:noFill/>
                          </a:ln>
                          <a:solidFill>
                            <a:schemeClr val="tx1"/>
                          </a:solidFill>
                          <a:effectLst/>
                          <a:latin typeface="Arial" panose="020B0604020202020204" pitchFamily="34" charset="0"/>
                        </a:rPr>
                        <a:t>5 senses </a:t>
                      </a:r>
                      <a:endParaRPr kumimoji="0" lang="en-US" altLang="en-US" sz="1800" b="0" i="1"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6344927"/>
                  </a:ext>
                </a:extLst>
              </a:tr>
              <a:tr h="1130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Irrational</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Heart and Liver</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panose="020B0604020202020204" pitchFamily="34" charset="0"/>
                        </a:rPr>
                        <a:t>Controls all emotions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42061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A7216AA-57C7-C0CB-A423-19530488C63F}"/>
              </a:ext>
            </a:extLst>
          </p:cNvPr>
          <p:cNvSpPr>
            <a:spLocks noGrp="1" noChangeArrowheads="1"/>
          </p:cNvSpPr>
          <p:nvPr>
            <p:ph type="title"/>
          </p:nvPr>
        </p:nvSpPr>
        <p:spPr>
          <a:effectLst>
            <a:outerShdw dist="35921" dir="2700000" algn="ctr" rotWithShape="0">
              <a:schemeClr val="tx1"/>
            </a:outerShdw>
          </a:effectLst>
        </p:spPr>
        <p:txBody>
          <a:bodyPr/>
          <a:lstStyle/>
          <a:p>
            <a:r>
              <a:rPr lang="en-US" altLang="en-US" b="1">
                <a:solidFill>
                  <a:srgbClr val="FF99FF"/>
                </a:solidFill>
              </a:rPr>
              <a:t>Trigeminal Neuralgia:</a:t>
            </a:r>
            <a:r>
              <a:rPr lang="tr-TR" altLang="en-US" b="1">
                <a:solidFill>
                  <a:srgbClr val="FF99FF"/>
                </a:solidFill>
              </a:rPr>
              <a:t> </a:t>
            </a:r>
          </a:p>
        </p:txBody>
      </p:sp>
      <p:sp>
        <p:nvSpPr>
          <p:cNvPr id="15363" name="Rectangle 3">
            <a:extLst>
              <a:ext uri="{FF2B5EF4-FFF2-40B4-BE49-F238E27FC236}">
                <a16:creationId xmlns:a16="http://schemas.microsoft.com/office/drawing/2014/main" id="{8BAA6971-3FCA-FB0A-F0B5-51322FF2DE3A}"/>
              </a:ext>
            </a:extLst>
          </p:cNvPr>
          <p:cNvSpPr>
            <a:spLocks noGrp="1" noChangeArrowheads="1"/>
          </p:cNvSpPr>
          <p:nvPr>
            <p:ph type="body" idx="1"/>
          </p:nvPr>
        </p:nvSpPr>
        <p:spPr>
          <a:effectLst>
            <a:outerShdw dist="35921" dir="2700000" algn="ctr" rotWithShape="0">
              <a:schemeClr val="tx1"/>
            </a:outerShdw>
          </a:effectLst>
        </p:spPr>
        <p:txBody>
          <a:bodyPr/>
          <a:lstStyle/>
          <a:p>
            <a:r>
              <a:rPr lang="en-US" altLang="en-US" sz="2800">
                <a:solidFill>
                  <a:srgbClr val="FFFF00"/>
                </a:solidFill>
              </a:rPr>
              <a:t>Arateus first described TN or tic douloreux (French for "painful tic") in the first century AD. </a:t>
            </a:r>
          </a:p>
          <a:p>
            <a:r>
              <a:rPr lang="en-US" altLang="en-US" sz="2800">
                <a:solidFill>
                  <a:srgbClr val="FFFF00"/>
                </a:solidFill>
              </a:rPr>
              <a:t>In 1677, John Locke was the first physician to describe the condition. </a:t>
            </a:r>
          </a:p>
          <a:p>
            <a:r>
              <a:rPr lang="en-US" altLang="en-US" sz="2800">
                <a:solidFill>
                  <a:srgbClr val="FFFF00"/>
                </a:solidFill>
              </a:rPr>
              <a:t>Nicolaus Andre characterized it as a distinct clinical entity in 1756. </a:t>
            </a:r>
          </a:p>
          <a:p>
            <a:r>
              <a:rPr lang="en-US" altLang="en-US" sz="2800">
                <a:solidFill>
                  <a:srgbClr val="FFFF00"/>
                </a:solidFill>
              </a:rPr>
              <a:t>TN is the most common facial neuralgia, and is considered to be one of the most painful conditions to affect patients. </a:t>
            </a:r>
            <a:endParaRPr lang="tr-TR" altLang="en-US" sz="280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8F557E-064F-4402-0C24-75341956A7DD}"/>
              </a:ext>
            </a:extLst>
          </p:cNvPr>
          <p:cNvSpPr>
            <a:spLocks noGrp="1" noChangeArrowheads="1"/>
          </p:cNvSpPr>
          <p:nvPr>
            <p:ph type="title"/>
          </p:nvPr>
        </p:nvSpPr>
        <p:spPr>
          <a:xfrm>
            <a:off x="468313" y="0"/>
            <a:ext cx="8229600" cy="1143000"/>
          </a:xfrm>
        </p:spPr>
        <p:txBody>
          <a:bodyPr/>
          <a:lstStyle/>
          <a:p>
            <a:r>
              <a:rPr lang="tr-TR" altLang="en-US"/>
              <a:t>EPILEPSY</a:t>
            </a:r>
            <a:endParaRPr lang="en-US" altLang="en-US"/>
          </a:p>
        </p:txBody>
      </p:sp>
      <p:sp>
        <p:nvSpPr>
          <p:cNvPr id="16387" name="Rectangle 3">
            <a:extLst>
              <a:ext uri="{FF2B5EF4-FFF2-40B4-BE49-F238E27FC236}">
                <a16:creationId xmlns:a16="http://schemas.microsoft.com/office/drawing/2014/main" id="{36B4DE58-A86C-0EDA-A004-4ADE0D573D91}"/>
              </a:ext>
            </a:extLst>
          </p:cNvPr>
          <p:cNvSpPr>
            <a:spLocks noGrp="1" noChangeArrowheads="1"/>
          </p:cNvSpPr>
          <p:nvPr>
            <p:ph type="body" idx="1"/>
          </p:nvPr>
        </p:nvSpPr>
        <p:spPr>
          <a:xfrm>
            <a:off x="468313" y="1268413"/>
            <a:ext cx="8229600" cy="5256212"/>
          </a:xfrm>
          <a:effectLst>
            <a:outerShdw dist="35921" dir="2700000" algn="ctr" rotWithShape="0">
              <a:schemeClr val="tx1"/>
            </a:outerShdw>
          </a:effectLst>
        </p:spPr>
        <p:txBody>
          <a:bodyPr/>
          <a:lstStyle/>
          <a:p>
            <a:pPr>
              <a:lnSpc>
                <a:spcPct val="115000"/>
              </a:lnSpc>
            </a:pPr>
            <a:r>
              <a:rPr lang="tr-TR" altLang="en-US" sz="2000" b="1">
                <a:solidFill>
                  <a:srgbClr val="FFFF00"/>
                </a:solidFill>
              </a:rPr>
              <a:t>In century II, Arateus of the Capadócia described the aura of the epileptic crisis in the Pneumatic School of Greco-roman Medicine. </a:t>
            </a:r>
          </a:p>
          <a:p>
            <a:pPr>
              <a:lnSpc>
                <a:spcPct val="115000"/>
              </a:lnSpc>
            </a:pPr>
            <a:r>
              <a:rPr lang="tr-TR" altLang="en-US" sz="2000" b="1">
                <a:solidFill>
                  <a:srgbClr val="FFFF00"/>
                </a:solidFill>
              </a:rPr>
              <a:t>At the time of Galenos (130-200 AC) the popular belief started to associate the epiletic attack with lunar alterations and the patients were called lunatics, persisting this idea until century XVII. </a:t>
            </a:r>
          </a:p>
          <a:p>
            <a:pPr>
              <a:lnSpc>
                <a:spcPct val="115000"/>
              </a:lnSpc>
            </a:pPr>
            <a:r>
              <a:rPr lang="tr-TR" altLang="en-US" sz="2000" b="1">
                <a:solidFill>
                  <a:srgbClr val="FFFF00"/>
                </a:solidFill>
              </a:rPr>
              <a:t>In the medieval Europe, the cause of the epilepsy was attributed to the magical or religious factors.</a:t>
            </a:r>
          </a:p>
          <a:p>
            <a:pPr>
              <a:lnSpc>
                <a:spcPct val="115000"/>
              </a:lnSpc>
            </a:pPr>
            <a:r>
              <a:rPr lang="tr-TR" altLang="en-US" sz="2000" b="1">
                <a:solidFill>
                  <a:srgbClr val="FFFF00"/>
                </a:solidFill>
              </a:rPr>
              <a:t>It started to appear the practical one of exorcisms (witches had blunted). In that occasion it had a mixture and confusion between: religion, misticism, witchcraft and histeria. </a:t>
            </a:r>
          </a:p>
          <a:p>
            <a:pPr>
              <a:lnSpc>
                <a:spcPct val="115000"/>
              </a:lnSpc>
            </a:pPr>
            <a:r>
              <a:rPr lang="tr-TR" altLang="en-US" sz="2000" b="1">
                <a:solidFill>
                  <a:srgbClr val="FFFF00"/>
                </a:solidFill>
              </a:rPr>
              <a:t>In century XVI (1493-1541), the Paracelsus associated the epilepsy with histeria and described the epilepsy as contagious disease. 	</a:t>
            </a:r>
            <a:br>
              <a:rPr lang="tr-TR" altLang="en-US" sz="2000" b="1">
                <a:solidFill>
                  <a:srgbClr val="FFFF00"/>
                </a:solidFill>
              </a:rPr>
            </a:br>
            <a:endParaRPr lang="tr-TR" altLang="en-US" sz="2000" b="1">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B1569C36-BA9D-2713-FD2A-3DF326E02586}"/>
              </a:ext>
            </a:extLst>
          </p:cNvPr>
          <p:cNvSpPr>
            <a:spLocks noGrp="1" noChangeArrowheads="1"/>
          </p:cNvSpPr>
          <p:nvPr>
            <p:ph type="body" idx="1"/>
          </p:nvPr>
        </p:nvSpPr>
        <p:spPr>
          <a:effectLst>
            <a:outerShdw dist="35921" dir="2700000" algn="ctr" rotWithShape="0">
              <a:schemeClr val="tx1"/>
            </a:outerShdw>
          </a:effectLst>
        </p:spPr>
        <p:txBody>
          <a:bodyPr/>
          <a:lstStyle/>
          <a:p>
            <a:r>
              <a:rPr lang="tr-TR" altLang="en-US" sz="3600" b="1">
                <a:solidFill>
                  <a:srgbClr val="FFFF00"/>
                </a:solidFill>
              </a:rPr>
              <a:t>Arateus the Cappadocian, in the 2nd Century A.D. under the names "Egyptian Disease" or "Syrian Ulcer", described ulceration of the tonsils, regurgitation of food through the nose, and suffocation.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amma/>
                <a:shade val="46275"/>
                <a:invGamma/>
              </a:srgbClr>
            </a:gs>
            <a:gs pos="50000">
              <a:srgbClr val="FF0000"/>
            </a:gs>
            <a:gs pos="100000">
              <a:srgbClr val="FF0000">
                <a:gamma/>
                <a:shade val="46275"/>
                <a:invGamma/>
              </a:srgbClr>
            </a:gs>
          </a:gsLst>
          <a:lin ang="5400000" scaled="1"/>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CB0DC10-321E-DD14-5EBF-EF91A0A32E10}"/>
              </a:ext>
            </a:extLst>
          </p:cNvPr>
          <p:cNvSpPr>
            <a:spLocks noGrp="1" noChangeArrowheads="1"/>
          </p:cNvSpPr>
          <p:nvPr>
            <p:ph type="title"/>
          </p:nvPr>
        </p:nvSpPr>
        <p:spPr>
          <a:xfrm>
            <a:off x="179388" y="115888"/>
            <a:ext cx="8229600" cy="1143000"/>
          </a:xfrm>
        </p:spPr>
        <p:txBody>
          <a:bodyPr/>
          <a:lstStyle/>
          <a:p>
            <a:r>
              <a:rPr lang="tr-TR" altLang="en-US">
                <a:solidFill>
                  <a:srgbClr val="FFFF00"/>
                </a:solidFill>
              </a:rPr>
              <a:t>SPECULUM</a:t>
            </a:r>
            <a:endParaRPr lang="en-US" altLang="en-US">
              <a:solidFill>
                <a:srgbClr val="FFFF00"/>
              </a:solidFill>
            </a:endParaRPr>
          </a:p>
        </p:txBody>
      </p:sp>
      <p:sp>
        <p:nvSpPr>
          <p:cNvPr id="10243" name="Rectangle 3">
            <a:extLst>
              <a:ext uri="{FF2B5EF4-FFF2-40B4-BE49-F238E27FC236}">
                <a16:creationId xmlns:a16="http://schemas.microsoft.com/office/drawing/2014/main" id="{1B502AFB-50AE-4B23-283C-B2B3C97A1576}"/>
              </a:ext>
            </a:extLst>
          </p:cNvPr>
          <p:cNvSpPr>
            <a:spLocks noGrp="1" noChangeArrowheads="1"/>
          </p:cNvSpPr>
          <p:nvPr>
            <p:ph type="body" sz="half" idx="2"/>
          </p:nvPr>
        </p:nvSpPr>
        <p:spPr>
          <a:xfrm>
            <a:off x="4464050" y="1341438"/>
            <a:ext cx="4679950" cy="5289550"/>
          </a:xfrm>
        </p:spPr>
        <p:txBody>
          <a:bodyPr/>
          <a:lstStyle/>
          <a:p>
            <a:pPr>
              <a:lnSpc>
                <a:spcPct val="80000"/>
              </a:lnSpc>
            </a:pPr>
            <a:r>
              <a:rPr lang="tr-TR" altLang="en-US" sz="1600">
                <a:solidFill>
                  <a:srgbClr val="FFFF00"/>
                </a:solidFill>
              </a:rPr>
              <a:t>The first evidence that a speculum was used in antiquity is found in the Talmud about 1300B.C. </a:t>
            </a:r>
          </a:p>
          <a:p>
            <a:pPr>
              <a:lnSpc>
                <a:spcPct val="80000"/>
              </a:lnSpc>
            </a:pPr>
            <a:r>
              <a:rPr lang="tr-TR" altLang="en-US" sz="1600">
                <a:solidFill>
                  <a:srgbClr val="FFFF00"/>
                </a:solidFill>
              </a:rPr>
              <a:t>The present name of speculum was adopted in the Roman era, and it was Galen (AD 130-200) who made the first record of a speculum. In 1818 in the excavation of Pompeii two specula were found which were estimated to have been buried in AD 79. These were bronze dilators; one with three and the other with four blades which diverged when a centrally located screw is turned and they were used in the time of Galen and Celsus (27 BC to A.D. 50) and very likely in the Middle Ages. </a:t>
            </a:r>
          </a:p>
          <a:p>
            <a:pPr>
              <a:lnSpc>
                <a:spcPct val="80000"/>
              </a:lnSpc>
            </a:pPr>
            <a:r>
              <a:rPr lang="tr-TR" altLang="en-US" sz="1600">
                <a:solidFill>
                  <a:srgbClr val="FFFF00"/>
                </a:solidFill>
              </a:rPr>
              <a:t>At about the second century, speculum was described in several medical books of the time. Soranus of Ephesus, Arateus, Archingenes, Aspasia and Leonido, are few of the physicians who recognised the association of speculum with anorectal and gynaecological examination. </a:t>
            </a:r>
          </a:p>
        </p:txBody>
      </p:sp>
      <p:pic>
        <p:nvPicPr>
          <p:cNvPr id="10247" name="Picture 7">
            <a:extLst>
              <a:ext uri="{FF2B5EF4-FFF2-40B4-BE49-F238E27FC236}">
                <a16:creationId xmlns:a16="http://schemas.microsoft.com/office/drawing/2014/main" id="{C727F794-AB2F-1242-C924-BDB05572CFB6}"/>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 y="2287588"/>
            <a:ext cx="4424363" cy="3508375"/>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7" name="Picture 5">
            <a:extLst>
              <a:ext uri="{FF2B5EF4-FFF2-40B4-BE49-F238E27FC236}">
                <a16:creationId xmlns:a16="http://schemas.microsoft.com/office/drawing/2014/main" id="{C98E3677-EF42-9097-4BE8-CC0C66FE9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88913"/>
            <a:ext cx="6119813" cy="5153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351" name="Group 39">
            <a:extLst>
              <a:ext uri="{FF2B5EF4-FFF2-40B4-BE49-F238E27FC236}">
                <a16:creationId xmlns:a16="http://schemas.microsoft.com/office/drawing/2014/main" id="{F8ED3FFD-CA52-F1CC-6FE6-0EF0981BBFDA}"/>
              </a:ext>
            </a:extLst>
          </p:cNvPr>
          <p:cNvGraphicFramePr>
            <a:graphicFrameLocks noGrp="1"/>
          </p:cNvGraphicFramePr>
          <p:nvPr/>
        </p:nvGraphicFramePr>
        <p:xfrm>
          <a:off x="468313" y="5157788"/>
          <a:ext cx="8424862" cy="1737360"/>
        </p:xfrm>
        <a:graphic>
          <a:graphicData uri="http://schemas.openxmlformats.org/drawingml/2006/table">
            <a:tbl>
              <a:tblPr/>
              <a:tblGrid>
                <a:gridCol w="8424862">
                  <a:extLst>
                    <a:ext uri="{9D8B030D-6E8A-4147-A177-3AD203B41FA5}">
                      <a16:colId xmlns:a16="http://schemas.microsoft.com/office/drawing/2014/main" val="1503590618"/>
                    </a:ext>
                  </a:extLst>
                </a:gridCol>
              </a:tblGrid>
              <a:tr h="1700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tr-TR" altLang="en-US" sz="1200" b="1" i="0" u="none" strike="noStrike" cap="none" normalizeH="0" baseline="0">
                          <a:ln>
                            <a:noFill/>
                          </a:ln>
                          <a:solidFill>
                            <a:srgbClr val="FFFF00"/>
                          </a:solidFill>
                          <a:effectLst/>
                          <a:latin typeface="Arial" panose="020B0604020202020204" pitchFamily="34" charset="0"/>
                        </a:rPr>
                      </a:br>
                      <a:r>
                        <a:rPr kumimoji="0" lang="tr-TR" altLang="en-US" sz="1200" b="1" i="0" u="none" strike="noStrike" cap="none" normalizeH="0" baseline="0">
                          <a:ln>
                            <a:noFill/>
                          </a:ln>
                          <a:solidFill>
                            <a:srgbClr val="FFFF00"/>
                          </a:solidFill>
                          <a:effectLst/>
                          <a:latin typeface="Arial" panose="020B0604020202020204" pitchFamily="34" charset="0"/>
                        </a:rPr>
                        <a:t>Ancient Greek Solar System. CELLARIUS, A. [Amsterdam, 1660] </a:t>
                      </a:r>
                      <a:br>
                        <a:rPr kumimoji="0" lang="tr-TR" altLang="en-US" sz="1200" b="1" i="0" u="none" strike="noStrike" cap="none" normalizeH="0" baseline="0">
                          <a:ln>
                            <a:noFill/>
                          </a:ln>
                          <a:solidFill>
                            <a:srgbClr val="FFFF00"/>
                          </a:solidFill>
                          <a:effectLst/>
                          <a:latin typeface="Arial" panose="020B0604020202020204" pitchFamily="34" charset="0"/>
                        </a:rPr>
                      </a:br>
                      <a:br>
                        <a:rPr kumimoji="0" lang="tr-TR" altLang="en-US" sz="1200" b="1" i="0" u="none" strike="noStrike" cap="none" normalizeH="0" baseline="0">
                          <a:ln>
                            <a:noFill/>
                          </a:ln>
                          <a:solidFill>
                            <a:srgbClr val="FFFF00"/>
                          </a:solidFill>
                          <a:effectLst/>
                          <a:latin typeface="Arial" panose="020B0604020202020204" pitchFamily="34" charset="0"/>
                        </a:rPr>
                      </a:br>
                      <a:r>
                        <a:rPr kumimoji="0" lang="tr-TR" altLang="en-US" sz="1200" b="1" i="0" u="none" strike="noStrike" cap="none" normalizeH="0" baseline="0">
                          <a:ln>
                            <a:noFill/>
                          </a:ln>
                          <a:solidFill>
                            <a:srgbClr val="FFFF00"/>
                          </a:solidFill>
                          <a:effectLst/>
                          <a:latin typeface="Arial" panose="020B0604020202020204" pitchFamily="34" charset="0"/>
                        </a:rPr>
                        <a:t>Saturn was the outermost planet in ancient cosmology, as it is the furthest planet visible with the naked eye. Knowledge of the ancient Greek solar system derived from an epic poem by Arateus, referred to in the chart's title, which was written in the third century B.C. </a:t>
                      </a:r>
                      <a:br>
                        <a:rPr kumimoji="0" lang="tr-TR" altLang="en-US" sz="1200" b="1" i="0" u="none" strike="noStrike" cap="none" normalizeH="0" baseline="0">
                          <a:ln>
                            <a:noFill/>
                          </a:ln>
                          <a:solidFill>
                            <a:srgbClr val="FFFF00"/>
                          </a:solidFill>
                          <a:effectLst/>
                          <a:latin typeface="Arial" panose="020B0604020202020204" pitchFamily="34" charset="0"/>
                        </a:rPr>
                      </a:br>
                      <a:br>
                        <a:rPr kumimoji="0" lang="tr-TR" altLang="en-US" sz="1200" b="1" i="0" u="none" strike="noStrike" cap="none" normalizeH="0" baseline="0">
                          <a:ln>
                            <a:noFill/>
                          </a:ln>
                          <a:solidFill>
                            <a:srgbClr val="FFFF00"/>
                          </a:solidFill>
                          <a:effectLst/>
                          <a:latin typeface="Arial" panose="020B0604020202020204" pitchFamily="34" charset="0"/>
                        </a:rPr>
                      </a:br>
                      <a:br>
                        <a:rPr kumimoji="0" lang="tr-TR" altLang="en-US" sz="1200" b="1" i="0" u="none" strike="noStrike" cap="none" normalizeH="0" baseline="0">
                          <a:ln>
                            <a:noFill/>
                          </a:ln>
                          <a:solidFill>
                            <a:srgbClr val="FFFF00"/>
                          </a:solidFill>
                          <a:effectLst/>
                          <a:latin typeface="Arial" panose="020B0604020202020204" pitchFamily="34" charset="0"/>
                        </a:rPr>
                      </a:br>
                      <a:endParaRPr kumimoji="0" lang="tr-TR" altLang="en-US" sz="1200" b="1" i="0" u="none" strike="noStrike" cap="none" normalizeH="0" baseline="0">
                        <a:ln>
                          <a:noFill/>
                        </a:ln>
                        <a:solidFill>
                          <a:srgbClr val="FFFF00"/>
                        </a:solidFill>
                        <a:effectLst/>
                        <a:latin typeface="Arial" panose="020B0604020202020204" pitchFamily="34"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85355002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8345C0B4-848F-0CB4-6694-CACBA6F1F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925513"/>
            <a:ext cx="8820150" cy="51974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358C88A8-DA86-7859-5CEF-85029ABEE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636713"/>
            <a:ext cx="5545137" cy="394335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a:extLst>
              <a:ext uri="{FF2B5EF4-FFF2-40B4-BE49-F238E27FC236}">
                <a16:creationId xmlns:a16="http://schemas.microsoft.com/office/drawing/2014/main" id="{FE701CEC-CD47-6F03-06BA-73A1BD28EB51}"/>
              </a:ext>
            </a:extLst>
          </p:cNvPr>
          <p:cNvSpPr>
            <a:spLocks noChangeArrowheads="1"/>
          </p:cNvSpPr>
          <p:nvPr/>
        </p:nvSpPr>
        <p:spPr bwMode="auto">
          <a:xfrm>
            <a:off x="1403350" y="765175"/>
            <a:ext cx="64992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en-US" sz="1600"/>
              <a:t>Evidence provided by a skeleton found here indicates that the earliest brain surgery (trepanation) known in the world was performed on a woman 20-25 years of age at Asikli Höyük. </a:t>
            </a:r>
            <a:br>
              <a:rPr lang="tr-TR" altLang="en-US" sz="1600"/>
            </a:br>
            <a:endParaRPr lang="tr-TR" altLang="en-US" sz="1600"/>
          </a:p>
        </p:txBody>
      </p:sp>
      <p:sp>
        <p:nvSpPr>
          <p:cNvPr id="34820" name="Rectangle 4">
            <a:extLst>
              <a:ext uri="{FF2B5EF4-FFF2-40B4-BE49-F238E27FC236}">
                <a16:creationId xmlns:a16="http://schemas.microsoft.com/office/drawing/2014/main" id="{C6E30342-6954-009B-C6F1-7096A753A0BE}"/>
              </a:ext>
            </a:extLst>
          </p:cNvPr>
          <p:cNvSpPr>
            <a:spLocks noChangeArrowheads="1"/>
          </p:cNvSpPr>
          <p:nvPr/>
        </p:nvSpPr>
        <p:spPr bwMode="auto">
          <a:xfrm>
            <a:off x="3563938" y="215900"/>
            <a:ext cx="289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en-US" sz="2400" b="1"/>
              <a:t>Prehistoric Period</a:t>
            </a:r>
            <a:r>
              <a:rPr lang="tr-TR" altLang="en-US" sz="2400"/>
              <a:t> </a:t>
            </a:r>
          </a:p>
        </p:txBody>
      </p:sp>
      <p:sp>
        <p:nvSpPr>
          <p:cNvPr id="34821" name="Rectangle 5">
            <a:extLst>
              <a:ext uri="{FF2B5EF4-FFF2-40B4-BE49-F238E27FC236}">
                <a16:creationId xmlns:a16="http://schemas.microsoft.com/office/drawing/2014/main" id="{659FD9B6-CCC5-508F-785B-923587D7C5B1}"/>
              </a:ext>
            </a:extLst>
          </p:cNvPr>
          <p:cNvSpPr>
            <a:spLocks noChangeArrowheads="1"/>
          </p:cNvSpPr>
          <p:nvPr/>
        </p:nvSpPr>
        <p:spPr bwMode="auto">
          <a:xfrm>
            <a:off x="971550" y="5734050"/>
            <a:ext cx="65071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en-US" sz="1400"/>
              <a:t>Hittite Period (1750-1200 BC)</a:t>
            </a:r>
          </a:p>
          <a:p>
            <a:r>
              <a:rPr lang="tr-TR" altLang="en-US" sz="1400"/>
              <a:t>People coming from Europe via the Caucasus, and settling in Cappadocia </a:t>
            </a:r>
          </a:p>
          <a:p>
            <a:r>
              <a:rPr lang="tr-TR" altLang="en-US" sz="1400"/>
              <a:t>around 2000 BC, formed an Empire in the region merging with the native people </a:t>
            </a:r>
          </a:p>
          <a:p>
            <a:r>
              <a:rPr lang="tr-TR" altLang="en-US" sz="1400"/>
              <a:t>of the area.  Their language was of Indo-European origin. </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316778D-54F0-0435-94F5-0B2F61DFF641}"/>
              </a:ext>
            </a:extLst>
          </p:cNvPr>
          <p:cNvSpPr>
            <a:spLocks noGrp="1" noChangeArrowheads="1"/>
          </p:cNvSpPr>
          <p:nvPr>
            <p:ph type="title"/>
          </p:nvPr>
        </p:nvSpPr>
        <p:spPr>
          <a:effectLst>
            <a:outerShdw dist="35921" dir="2700000" algn="ctr" rotWithShape="0">
              <a:schemeClr val="tx1"/>
            </a:outerShdw>
          </a:effectLst>
        </p:spPr>
        <p:txBody>
          <a:bodyPr/>
          <a:lstStyle/>
          <a:p>
            <a:r>
              <a:rPr lang="tr-TR" altLang="en-US" b="1">
                <a:solidFill>
                  <a:srgbClr val="FFFF00"/>
                </a:solidFill>
              </a:rPr>
              <a:t>ARATEUS</a:t>
            </a:r>
          </a:p>
        </p:txBody>
      </p:sp>
      <p:sp>
        <p:nvSpPr>
          <p:cNvPr id="48131" name="Rectangle 3">
            <a:extLst>
              <a:ext uri="{FF2B5EF4-FFF2-40B4-BE49-F238E27FC236}">
                <a16:creationId xmlns:a16="http://schemas.microsoft.com/office/drawing/2014/main" id="{AF28D9DA-1201-DE63-08A2-BCFF128A7BDA}"/>
              </a:ext>
            </a:extLst>
          </p:cNvPr>
          <p:cNvSpPr>
            <a:spLocks noGrp="1" noChangeArrowheads="1"/>
          </p:cNvSpPr>
          <p:nvPr>
            <p:ph type="body" idx="1"/>
          </p:nvPr>
        </p:nvSpPr>
        <p:spPr>
          <a:effectLst>
            <a:outerShdw dist="35921" dir="2700000" algn="ctr" rotWithShape="0">
              <a:schemeClr val="tx1"/>
            </a:outerShdw>
          </a:effectLst>
        </p:spPr>
        <p:txBody>
          <a:bodyPr/>
          <a:lstStyle/>
          <a:p>
            <a:pPr>
              <a:lnSpc>
                <a:spcPct val="90000"/>
              </a:lnSpc>
            </a:pPr>
            <a:r>
              <a:rPr lang="tr-TR" altLang="en-US" b="1">
                <a:solidFill>
                  <a:srgbClr val="FFFF00"/>
                </a:solidFill>
              </a:rPr>
              <a:t>Diabetes mellitus</a:t>
            </a:r>
          </a:p>
          <a:p>
            <a:pPr>
              <a:lnSpc>
                <a:spcPct val="90000"/>
              </a:lnSpc>
            </a:pPr>
            <a:r>
              <a:rPr lang="tr-TR" altLang="en-US" b="1">
                <a:solidFill>
                  <a:srgbClr val="FFFF00"/>
                </a:solidFill>
              </a:rPr>
              <a:t>Migraine</a:t>
            </a:r>
          </a:p>
          <a:p>
            <a:pPr>
              <a:lnSpc>
                <a:spcPct val="90000"/>
              </a:lnSpc>
            </a:pPr>
            <a:r>
              <a:rPr lang="tr-TR" altLang="en-US" b="1">
                <a:solidFill>
                  <a:srgbClr val="FFFF00"/>
                </a:solidFill>
              </a:rPr>
              <a:t>Epilepsy</a:t>
            </a:r>
          </a:p>
          <a:p>
            <a:pPr>
              <a:lnSpc>
                <a:spcPct val="90000"/>
              </a:lnSpc>
            </a:pPr>
            <a:r>
              <a:rPr lang="tr-TR" altLang="en-US" b="1">
                <a:solidFill>
                  <a:srgbClr val="FFFF00"/>
                </a:solidFill>
              </a:rPr>
              <a:t>Manic-depressive psychosis</a:t>
            </a:r>
          </a:p>
          <a:p>
            <a:pPr>
              <a:lnSpc>
                <a:spcPct val="90000"/>
              </a:lnSpc>
            </a:pPr>
            <a:r>
              <a:rPr lang="tr-TR" altLang="en-US" b="1">
                <a:solidFill>
                  <a:srgbClr val="FFFF00"/>
                </a:solidFill>
              </a:rPr>
              <a:t>Trigeminal neuralgia</a:t>
            </a:r>
          </a:p>
          <a:p>
            <a:pPr>
              <a:lnSpc>
                <a:spcPct val="90000"/>
              </a:lnSpc>
            </a:pPr>
            <a:r>
              <a:rPr lang="tr-TR" altLang="en-US" b="1">
                <a:solidFill>
                  <a:srgbClr val="FFFF00"/>
                </a:solidFill>
              </a:rPr>
              <a:t>Speculum</a:t>
            </a:r>
          </a:p>
          <a:p>
            <a:pPr>
              <a:lnSpc>
                <a:spcPct val="90000"/>
              </a:lnSpc>
            </a:pPr>
            <a:r>
              <a:rPr lang="tr-TR" altLang="en-US" b="1">
                <a:solidFill>
                  <a:srgbClr val="FFFF00"/>
                </a:solidFill>
              </a:rPr>
              <a:t>Egyptian Disease" or "Syrian Ulcer"</a:t>
            </a:r>
          </a:p>
          <a:p>
            <a:pPr>
              <a:lnSpc>
                <a:spcPct val="90000"/>
              </a:lnSpc>
            </a:pPr>
            <a:r>
              <a:rPr lang="tr-TR" altLang="en-US" b="1">
                <a:solidFill>
                  <a:srgbClr val="FFFF00"/>
                </a:solidFill>
              </a:rPr>
              <a:t>..............</a:t>
            </a:r>
          </a:p>
          <a:p>
            <a:pPr>
              <a:lnSpc>
                <a:spcPct val="90000"/>
              </a:lnSpc>
            </a:pPr>
            <a:endParaRPr lang="tr-TR" altLang="en-US" b="1">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4AA27BD-D156-01B2-CD51-A6828DCBEC35}"/>
              </a:ext>
            </a:extLst>
          </p:cNvPr>
          <p:cNvSpPr>
            <a:spLocks noGrp="1" noChangeArrowheads="1"/>
          </p:cNvSpPr>
          <p:nvPr>
            <p:ph type="title"/>
          </p:nvPr>
        </p:nvSpPr>
        <p:spPr/>
        <p:txBody>
          <a:bodyPr/>
          <a:lstStyle/>
          <a:p>
            <a:r>
              <a:rPr lang="tr-TR" altLang="en-US">
                <a:solidFill>
                  <a:srgbClr val="FFFF00"/>
                </a:solidFill>
              </a:rPr>
              <a:t>DIABETES MELLITUS</a:t>
            </a:r>
            <a:endParaRPr lang="en-US" altLang="en-US">
              <a:solidFill>
                <a:srgbClr val="FFFF00"/>
              </a:solidFill>
            </a:endParaRPr>
          </a:p>
        </p:txBody>
      </p:sp>
      <p:sp>
        <p:nvSpPr>
          <p:cNvPr id="11267" name="Rectangle 3">
            <a:extLst>
              <a:ext uri="{FF2B5EF4-FFF2-40B4-BE49-F238E27FC236}">
                <a16:creationId xmlns:a16="http://schemas.microsoft.com/office/drawing/2014/main" id="{8B17A025-D072-C9F7-2C73-FDE19B1D0202}"/>
              </a:ext>
            </a:extLst>
          </p:cNvPr>
          <p:cNvSpPr>
            <a:spLocks noGrp="1" noChangeArrowheads="1"/>
          </p:cNvSpPr>
          <p:nvPr>
            <p:ph type="body" idx="1"/>
          </p:nvPr>
        </p:nvSpPr>
        <p:spPr>
          <a:effectLst>
            <a:outerShdw dist="35921" dir="2700000" algn="ctr" rotWithShape="0">
              <a:schemeClr val="tx1"/>
            </a:outerShdw>
          </a:effectLst>
        </p:spPr>
        <p:txBody>
          <a:bodyPr/>
          <a:lstStyle/>
          <a:p>
            <a:pPr>
              <a:lnSpc>
                <a:spcPct val="90000"/>
              </a:lnSpc>
            </a:pPr>
            <a:r>
              <a:rPr lang="tr-TR" altLang="en-US" sz="2800" b="1">
                <a:solidFill>
                  <a:srgbClr val="FFFF00"/>
                </a:solidFill>
              </a:rPr>
              <a:t>1552 B.C. </a:t>
            </a:r>
            <a:r>
              <a:rPr lang="tr-TR" altLang="en-US" sz="2800">
                <a:solidFill>
                  <a:srgbClr val="FFFF00"/>
                </a:solidFill>
              </a:rPr>
              <a:t>Earliest known record of diabetes mentioned on 3rd Dynasty Egyptian papyrus by physician Hesy-Ra; mentions polyuria (frequent urination) as a symptom. </a:t>
            </a:r>
          </a:p>
          <a:p>
            <a:pPr>
              <a:lnSpc>
                <a:spcPct val="90000"/>
              </a:lnSpc>
            </a:pPr>
            <a:r>
              <a:rPr lang="tr-TR" altLang="en-US" sz="2800" b="1">
                <a:solidFill>
                  <a:srgbClr val="FFFF00"/>
                </a:solidFill>
              </a:rPr>
              <a:t>1st Century A.D. </a:t>
            </a:r>
            <a:r>
              <a:rPr lang="tr-TR" altLang="en-US" sz="2800">
                <a:solidFill>
                  <a:srgbClr val="FFFF00"/>
                </a:solidFill>
              </a:rPr>
              <a:t>Diabetes described by Arateus as 'the melting down of flesh and limbs into urine.</a:t>
            </a:r>
          </a:p>
          <a:p>
            <a:pPr>
              <a:lnSpc>
                <a:spcPct val="90000"/>
              </a:lnSpc>
            </a:pPr>
            <a:r>
              <a:rPr lang="tr-TR" altLang="en-US" sz="2800">
                <a:solidFill>
                  <a:srgbClr val="FFFF00"/>
                </a:solidFill>
              </a:rPr>
              <a:t> The most significant advance in diabetes treatment since the description of the disease by Arateus almost 2000 yr ago was the discovery and use of insulin by Banting and Best in 1922. </a:t>
            </a:r>
          </a:p>
          <a:p>
            <a:pPr>
              <a:lnSpc>
                <a:spcPct val="90000"/>
              </a:lnSpc>
            </a:pPr>
            <a:endParaRPr lang="tr-TR" altLang="en-US" sz="280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7AB54F8-52CD-F4E1-0657-ED881C33D3AD}"/>
              </a:ext>
            </a:extLst>
          </p:cNvPr>
          <p:cNvSpPr>
            <a:spLocks noGrp="1" noChangeArrowheads="1"/>
          </p:cNvSpPr>
          <p:nvPr>
            <p:ph type="title"/>
          </p:nvPr>
        </p:nvSpPr>
        <p:spPr/>
        <p:txBody>
          <a:bodyPr/>
          <a:lstStyle/>
          <a:p>
            <a:r>
              <a:rPr lang="tr-TR" altLang="en-US"/>
              <a:t>Diabetes mellitus</a:t>
            </a:r>
            <a:endParaRPr lang="en-US" altLang="en-US"/>
          </a:p>
        </p:txBody>
      </p:sp>
      <p:sp>
        <p:nvSpPr>
          <p:cNvPr id="38915" name="Rectangle 3">
            <a:extLst>
              <a:ext uri="{FF2B5EF4-FFF2-40B4-BE49-F238E27FC236}">
                <a16:creationId xmlns:a16="http://schemas.microsoft.com/office/drawing/2014/main" id="{08D415E6-6A9C-67FE-E687-94BC63A3C03F}"/>
              </a:ext>
            </a:extLst>
          </p:cNvPr>
          <p:cNvSpPr>
            <a:spLocks noGrp="1" noChangeArrowheads="1"/>
          </p:cNvSpPr>
          <p:nvPr>
            <p:ph type="body" idx="1"/>
          </p:nvPr>
        </p:nvSpPr>
        <p:spPr>
          <a:effectLst>
            <a:outerShdw dist="35921" dir="2700000" algn="ctr" rotWithShape="0">
              <a:schemeClr val="tx1"/>
            </a:outerShdw>
          </a:effectLst>
        </p:spPr>
        <p:txBody>
          <a:bodyPr/>
          <a:lstStyle/>
          <a:p>
            <a:r>
              <a:rPr lang="tr-TR" altLang="en-US" sz="2000" b="1">
                <a:solidFill>
                  <a:srgbClr val="FFFF00"/>
                </a:solidFill>
              </a:rPr>
              <a:t>The following was written by Areteus the Cappadocian, sometime in the second to third century AD. </a:t>
            </a:r>
          </a:p>
          <a:p>
            <a:r>
              <a:rPr lang="tr-TR" altLang="en-US" sz="2000" b="1">
                <a:solidFill>
                  <a:srgbClr val="FFFF00"/>
                </a:solidFill>
              </a:rPr>
              <a:t>Diabetes is a wonderful affection, not very frequent among men, being a melting down of the flesh and limbs into urine. Its cause is of a cold and humid nature as in dropsy. </a:t>
            </a:r>
          </a:p>
          <a:p>
            <a:r>
              <a:rPr lang="tr-TR" altLang="en-US" sz="2000" b="1">
                <a:solidFill>
                  <a:srgbClr val="FFFF00"/>
                </a:solidFill>
              </a:rPr>
              <a:t>The course is a common one, namely the kidneys and bladder; for the patients never stop making water, but the flow is incessant, as if from the opening of aqueducts.</a:t>
            </a:r>
          </a:p>
          <a:p>
            <a:r>
              <a:rPr lang="tr-TR" altLang="en-US" sz="2000" b="1">
                <a:solidFill>
                  <a:srgbClr val="FFFF00"/>
                </a:solidFill>
              </a:rPr>
              <a:t> The nature of the disease then is chronic, and it takes a long period to form, but the patient is short-lived if the constitution of the disease be completely established; for the melting is rapid, the death speedy.</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9216DB8-FD59-8714-EA6A-895FF05A3480}"/>
              </a:ext>
            </a:extLst>
          </p:cNvPr>
          <p:cNvSpPr>
            <a:spLocks noGrp="1" noChangeArrowheads="1"/>
          </p:cNvSpPr>
          <p:nvPr>
            <p:ph type="title"/>
          </p:nvPr>
        </p:nvSpPr>
        <p:spPr/>
        <p:txBody>
          <a:bodyPr/>
          <a:lstStyle/>
          <a:p>
            <a:r>
              <a:rPr lang="tr-TR" altLang="en-US"/>
              <a:t>Diabetes mellitus</a:t>
            </a:r>
            <a:endParaRPr lang="en-US" altLang="en-US"/>
          </a:p>
        </p:txBody>
      </p:sp>
      <p:sp>
        <p:nvSpPr>
          <p:cNvPr id="44035" name="Rectangle 3">
            <a:extLst>
              <a:ext uri="{FF2B5EF4-FFF2-40B4-BE49-F238E27FC236}">
                <a16:creationId xmlns:a16="http://schemas.microsoft.com/office/drawing/2014/main" id="{257F6503-9CE5-10CD-F445-A41B36CC27B0}"/>
              </a:ext>
            </a:extLst>
          </p:cNvPr>
          <p:cNvSpPr>
            <a:spLocks noGrp="1" noChangeArrowheads="1"/>
          </p:cNvSpPr>
          <p:nvPr>
            <p:ph type="body" idx="1"/>
          </p:nvPr>
        </p:nvSpPr>
        <p:spPr>
          <a:effectLst>
            <a:outerShdw dist="35921" dir="2700000" algn="ctr" rotWithShape="0">
              <a:schemeClr val="tx1"/>
            </a:outerShdw>
          </a:effectLst>
        </p:spPr>
        <p:txBody>
          <a:bodyPr/>
          <a:lstStyle/>
          <a:p>
            <a:r>
              <a:rPr lang="tr-TR" altLang="en-US" sz="2400" b="1" dirty="0" err="1">
                <a:solidFill>
                  <a:srgbClr val="FF0000"/>
                </a:solidFill>
              </a:rPr>
              <a:t>Medicines</a:t>
            </a:r>
            <a:r>
              <a:rPr lang="tr-TR" altLang="en-US" sz="2400" b="1" dirty="0">
                <a:solidFill>
                  <a:srgbClr val="FF0000"/>
                </a:solidFill>
              </a:rPr>
              <a:t> </a:t>
            </a:r>
            <a:r>
              <a:rPr lang="tr-TR" altLang="en-US" sz="2400" b="1" dirty="0" err="1">
                <a:solidFill>
                  <a:srgbClr val="FF0000"/>
                </a:solidFill>
              </a:rPr>
              <a:t>then</a:t>
            </a:r>
            <a:r>
              <a:rPr lang="tr-TR" altLang="en-US" sz="2400" b="1" dirty="0">
                <a:solidFill>
                  <a:srgbClr val="FF0000"/>
                </a:solidFill>
              </a:rPr>
              <a:t> </a:t>
            </a:r>
            <a:r>
              <a:rPr lang="tr-TR" altLang="en-US" sz="2400" b="1" dirty="0" err="1">
                <a:solidFill>
                  <a:srgbClr val="FF0000"/>
                </a:solidFill>
              </a:rPr>
              <a:t>which</a:t>
            </a:r>
            <a:r>
              <a:rPr lang="tr-TR" altLang="en-US" sz="2400" b="1" dirty="0">
                <a:solidFill>
                  <a:srgbClr val="FF0000"/>
                </a:solidFill>
              </a:rPr>
              <a:t> </a:t>
            </a:r>
            <a:r>
              <a:rPr lang="tr-TR" altLang="en-US" sz="2400" b="1" dirty="0" err="1">
                <a:solidFill>
                  <a:srgbClr val="FF0000"/>
                </a:solidFill>
              </a:rPr>
              <a:t>cure</a:t>
            </a:r>
            <a:r>
              <a:rPr lang="tr-TR" altLang="en-US" sz="2400" b="1" dirty="0">
                <a:solidFill>
                  <a:srgbClr val="FF0000"/>
                </a:solidFill>
              </a:rPr>
              <a:t> </a:t>
            </a:r>
            <a:r>
              <a:rPr lang="tr-TR" altLang="en-US" sz="2400" b="1" dirty="0" err="1">
                <a:solidFill>
                  <a:srgbClr val="FF0000"/>
                </a:solidFill>
              </a:rPr>
              <a:t>thirst</a:t>
            </a:r>
            <a:r>
              <a:rPr lang="tr-TR" altLang="en-US" sz="2400" b="1" dirty="0">
                <a:solidFill>
                  <a:srgbClr val="FF0000"/>
                </a:solidFill>
              </a:rPr>
              <a:t> </a:t>
            </a:r>
            <a:r>
              <a:rPr lang="tr-TR" altLang="en-US" sz="2400" b="1" dirty="0" err="1">
                <a:solidFill>
                  <a:srgbClr val="FF0000"/>
                </a:solidFill>
              </a:rPr>
              <a:t>are</a:t>
            </a:r>
            <a:r>
              <a:rPr lang="tr-TR" altLang="en-US" sz="2400" b="1" dirty="0">
                <a:solidFill>
                  <a:srgbClr val="FF0000"/>
                </a:solidFill>
              </a:rPr>
              <a:t> </a:t>
            </a:r>
            <a:r>
              <a:rPr lang="tr-TR" altLang="en-US" sz="2400" b="1" dirty="0" err="1">
                <a:solidFill>
                  <a:srgbClr val="FF0000"/>
                </a:solidFill>
              </a:rPr>
              <a:t>required</a:t>
            </a:r>
            <a:r>
              <a:rPr lang="tr-TR" altLang="en-US" sz="2400" b="1" dirty="0">
                <a:solidFill>
                  <a:srgbClr val="FF0000"/>
                </a:solidFill>
              </a:rPr>
              <a:t>, </a:t>
            </a:r>
            <a:r>
              <a:rPr lang="tr-TR" altLang="en-US" sz="2400" b="1" dirty="0" err="1">
                <a:solidFill>
                  <a:srgbClr val="FF0000"/>
                </a:solidFill>
              </a:rPr>
              <a:t>for</a:t>
            </a:r>
            <a:r>
              <a:rPr lang="tr-TR" altLang="en-US" sz="2400" b="1" dirty="0">
                <a:solidFill>
                  <a:srgbClr val="FF0000"/>
                </a:solidFill>
              </a:rPr>
              <a:t>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thirst</a:t>
            </a:r>
            <a:r>
              <a:rPr lang="tr-TR" altLang="en-US" sz="2400" b="1" dirty="0">
                <a:solidFill>
                  <a:srgbClr val="FF0000"/>
                </a:solidFill>
              </a:rPr>
              <a:t> is </a:t>
            </a:r>
            <a:r>
              <a:rPr lang="tr-TR" altLang="en-US" sz="2400" b="1" dirty="0" err="1">
                <a:solidFill>
                  <a:srgbClr val="FF0000"/>
                </a:solidFill>
              </a:rPr>
              <a:t>great</a:t>
            </a:r>
            <a:r>
              <a:rPr lang="tr-TR" altLang="en-US" sz="2400" b="1" dirty="0">
                <a:solidFill>
                  <a:srgbClr val="FF0000"/>
                </a:solidFill>
              </a:rPr>
              <a:t> </a:t>
            </a:r>
            <a:r>
              <a:rPr lang="tr-TR" altLang="en-US" sz="2400" b="1" dirty="0" err="1">
                <a:solidFill>
                  <a:srgbClr val="FF0000"/>
                </a:solidFill>
              </a:rPr>
              <a:t>with</a:t>
            </a:r>
            <a:r>
              <a:rPr lang="tr-TR" altLang="en-US" sz="2400" b="1" dirty="0">
                <a:solidFill>
                  <a:srgbClr val="FF0000"/>
                </a:solidFill>
              </a:rPr>
              <a:t> an </a:t>
            </a:r>
            <a:r>
              <a:rPr lang="tr-TR" altLang="en-US" sz="2400" b="1" dirty="0" err="1">
                <a:solidFill>
                  <a:srgbClr val="FF0000"/>
                </a:solidFill>
              </a:rPr>
              <a:t>insatiable</a:t>
            </a:r>
            <a:r>
              <a:rPr lang="tr-TR" altLang="en-US" sz="2400" b="1" dirty="0">
                <a:solidFill>
                  <a:srgbClr val="FF0000"/>
                </a:solidFill>
              </a:rPr>
              <a:t> </a:t>
            </a:r>
            <a:r>
              <a:rPr lang="tr-TR" altLang="en-US" sz="2400" b="1" dirty="0" err="1">
                <a:solidFill>
                  <a:srgbClr val="FF0000"/>
                </a:solidFill>
              </a:rPr>
              <a:t>desire</a:t>
            </a:r>
            <a:r>
              <a:rPr lang="tr-TR" altLang="en-US" sz="2400" b="1" dirty="0">
                <a:solidFill>
                  <a:srgbClr val="FF0000"/>
                </a:solidFill>
              </a:rPr>
              <a:t> of </a:t>
            </a:r>
            <a:r>
              <a:rPr lang="tr-TR" altLang="en-US" sz="2400" b="1" dirty="0" err="1">
                <a:solidFill>
                  <a:srgbClr val="FF0000"/>
                </a:solidFill>
              </a:rPr>
              <a:t>drink</a:t>
            </a:r>
            <a:r>
              <a:rPr lang="tr-TR" altLang="en-US" sz="2400" b="1" dirty="0">
                <a:solidFill>
                  <a:srgbClr val="FF0000"/>
                </a:solidFill>
              </a:rPr>
              <a:t>, </a:t>
            </a:r>
            <a:r>
              <a:rPr lang="tr-TR" altLang="en-US" sz="2400" b="1" dirty="0" err="1">
                <a:solidFill>
                  <a:srgbClr val="FF0000"/>
                </a:solidFill>
              </a:rPr>
              <a:t>so</a:t>
            </a:r>
            <a:r>
              <a:rPr lang="tr-TR" altLang="en-US" sz="2400" b="1" dirty="0">
                <a:solidFill>
                  <a:srgbClr val="FF0000"/>
                </a:solidFill>
              </a:rPr>
              <a:t> </a:t>
            </a:r>
            <a:r>
              <a:rPr lang="tr-TR" altLang="en-US" sz="2400" b="1" dirty="0" err="1">
                <a:solidFill>
                  <a:srgbClr val="FF0000"/>
                </a:solidFill>
              </a:rPr>
              <a:t>that</a:t>
            </a:r>
            <a:r>
              <a:rPr lang="tr-TR" altLang="en-US" sz="2400" b="1" dirty="0">
                <a:solidFill>
                  <a:srgbClr val="FF0000"/>
                </a:solidFill>
              </a:rPr>
              <a:t> </a:t>
            </a:r>
            <a:r>
              <a:rPr lang="tr-TR" altLang="en-US" sz="2400" b="1" dirty="0" err="1">
                <a:solidFill>
                  <a:srgbClr val="FF0000"/>
                </a:solidFill>
              </a:rPr>
              <a:t>no</a:t>
            </a:r>
            <a:r>
              <a:rPr lang="tr-TR" altLang="en-US" sz="2400" b="1" dirty="0">
                <a:solidFill>
                  <a:srgbClr val="FF0000"/>
                </a:solidFill>
              </a:rPr>
              <a:t> </a:t>
            </a:r>
            <a:r>
              <a:rPr lang="tr-TR" altLang="en-US" sz="2400" b="1" dirty="0" err="1">
                <a:solidFill>
                  <a:srgbClr val="FF0000"/>
                </a:solidFill>
              </a:rPr>
              <a:t>amount</a:t>
            </a:r>
            <a:r>
              <a:rPr lang="tr-TR" altLang="en-US" sz="2400" b="1" dirty="0">
                <a:solidFill>
                  <a:srgbClr val="FF0000"/>
                </a:solidFill>
              </a:rPr>
              <a:t> of </a:t>
            </a:r>
            <a:r>
              <a:rPr lang="tr-TR" altLang="en-US" sz="2400" b="1" dirty="0" err="1">
                <a:solidFill>
                  <a:srgbClr val="FF0000"/>
                </a:solidFill>
              </a:rPr>
              <a:t>fluid</a:t>
            </a:r>
            <a:r>
              <a:rPr lang="tr-TR" altLang="en-US" sz="2400" b="1" dirty="0">
                <a:solidFill>
                  <a:srgbClr val="FF0000"/>
                </a:solidFill>
              </a:rPr>
              <a:t> </a:t>
            </a:r>
            <a:r>
              <a:rPr lang="tr-TR" altLang="en-US" sz="2400" b="1" dirty="0" err="1">
                <a:solidFill>
                  <a:srgbClr val="FF0000"/>
                </a:solidFill>
              </a:rPr>
              <a:t>would</a:t>
            </a:r>
            <a:r>
              <a:rPr lang="tr-TR" altLang="en-US" sz="2400" b="1" dirty="0">
                <a:solidFill>
                  <a:srgbClr val="FF0000"/>
                </a:solidFill>
              </a:rPr>
              <a:t> be </a:t>
            </a:r>
            <a:r>
              <a:rPr lang="tr-TR" altLang="en-US" sz="2400" b="1" dirty="0" err="1">
                <a:solidFill>
                  <a:srgbClr val="FF0000"/>
                </a:solidFill>
              </a:rPr>
              <a:t>sufficient</a:t>
            </a:r>
            <a:r>
              <a:rPr lang="tr-TR" altLang="en-US" sz="2400" b="1" dirty="0">
                <a:solidFill>
                  <a:srgbClr val="FF0000"/>
                </a:solidFill>
              </a:rPr>
              <a:t> </a:t>
            </a:r>
            <a:r>
              <a:rPr lang="tr-TR" altLang="en-US" sz="2400" b="1" dirty="0" err="1">
                <a:solidFill>
                  <a:srgbClr val="FF0000"/>
                </a:solidFill>
              </a:rPr>
              <a:t>to</a:t>
            </a:r>
            <a:r>
              <a:rPr lang="tr-TR" altLang="en-US" sz="2400" b="1" dirty="0">
                <a:solidFill>
                  <a:srgbClr val="FF0000"/>
                </a:solidFill>
              </a:rPr>
              <a:t> </a:t>
            </a:r>
            <a:r>
              <a:rPr lang="tr-TR" altLang="en-US" sz="2400" b="1" dirty="0" err="1">
                <a:solidFill>
                  <a:srgbClr val="FF0000"/>
                </a:solidFill>
              </a:rPr>
              <a:t>cure</a:t>
            </a:r>
            <a:r>
              <a:rPr lang="tr-TR" altLang="en-US" sz="2400" b="1" dirty="0">
                <a:solidFill>
                  <a:srgbClr val="FF0000"/>
                </a:solidFill>
              </a:rPr>
              <a:t>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thirst</a:t>
            </a:r>
            <a:r>
              <a:rPr lang="tr-TR" altLang="en-US" sz="2400" b="1" dirty="0">
                <a:solidFill>
                  <a:srgbClr val="FF0000"/>
                </a:solidFill>
              </a:rPr>
              <a:t>. </a:t>
            </a:r>
            <a:r>
              <a:rPr lang="tr-TR" altLang="en-US" sz="2400" b="1" dirty="0" err="1">
                <a:solidFill>
                  <a:srgbClr val="FF0000"/>
                </a:solidFill>
              </a:rPr>
              <a:t>We</a:t>
            </a:r>
            <a:r>
              <a:rPr lang="tr-TR" altLang="en-US" sz="2400" b="1" dirty="0">
                <a:solidFill>
                  <a:srgbClr val="FF0000"/>
                </a:solidFill>
              </a:rPr>
              <a:t> </a:t>
            </a:r>
            <a:r>
              <a:rPr lang="tr-TR" altLang="en-US" sz="2400" b="1" dirty="0" err="1">
                <a:solidFill>
                  <a:srgbClr val="FF0000"/>
                </a:solidFill>
              </a:rPr>
              <a:t>must</a:t>
            </a:r>
            <a:r>
              <a:rPr lang="tr-TR" altLang="en-US" sz="2400" b="1" dirty="0">
                <a:solidFill>
                  <a:srgbClr val="FF0000"/>
                </a:solidFill>
              </a:rPr>
              <a:t>, </a:t>
            </a:r>
            <a:r>
              <a:rPr lang="tr-TR" altLang="en-US" sz="2400" b="1" dirty="0" err="1">
                <a:solidFill>
                  <a:srgbClr val="FF0000"/>
                </a:solidFill>
              </a:rPr>
              <a:t>then</a:t>
            </a:r>
            <a:r>
              <a:rPr lang="tr-TR" altLang="en-US" sz="2400" b="1" dirty="0">
                <a:solidFill>
                  <a:srgbClr val="FF0000"/>
                </a:solidFill>
              </a:rPr>
              <a:t>, </a:t>
            </a:r>
            <a:r>
              <a:rPr lang="tr-TR" altLang="en-US" sz="2400" b="1" dirty="0" err="1">
                <a:solidFill>
                  <a:srgbClr val="FF0000"/>
                </a:solidFill>
              </a:rPr>
              <a:t>by</a:t>
            </a:r>
            <a:r>
              <a:rPr lang="tr-TR" altLang="en-US" sz="2400" b="1" dirty="0">
                <a:solidFill>
                  <a:srgbClr val="FF0000"/>
                </a:solidFill>
              </a:rPr>
              <a:t> </a:t>
            </a:r>
            <a:r>
              <a:rPr lang="tr-TR" altLang="en-US" sz="2400" b="1" dirty="0" err="1">
                <a:solidFill>
                  <a:srgbClr val="FF0000"/>
                </a:solidFill>
              </a:rPr>
              <a:t>all</a:t>
            </a:r>
            <a:r>
              <a:rPr lang="tr-TR" altLang="en-US" sz="2400" b="1" dirty="0">
                <a:solidFill>
                  <a:srgbClr val="FF0000"/>
                </a:solidFill>
              </a:rPr>
              <a:t> </a:t>
            </a:r>
            <a:r>
              <a:rPr lang="tr-TR" altLang="en-US" sz="2400" b="1" dirty="0" err="1">
                <a:solidFill>
                  <a:srgbClr val="FF0000"/>
                </a:solidFill>
              </a:rPr>
              <a:t>means</a:t>
            </a:r>
            <a:r>
              <a:rPr lang="tr-TR" altLang="en-US" sz="2400" b="1" dirty="0">
                <a:solidFill>
                  <a:srgbClr val="FF0000"/>
                </a:solidFill>
              </a:rPr>
              <a:t> </a:t>
            </a:r>
            <a:r>
              <a:rPr lang="tr-TR" altLang="en-US" sz="2400" b="1" dirty="0" err="1">
                <a:solidFill>
                  <a:srgbClr val="FF0000"/>
                </a:solidFill>
              </a:rPr>
              <a:t>strengthen</a:t>
            </a:r>
            <a:r>
              <a:rPr lang="tr-TR" altLang="en-US" sz="2400" b="1" dirty="0">
                <a:solidFill>
                  <a:srgbClr val="FF0000"/>
                </a:solidFill>
              </a:rPr>
              <a:t>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stomach</a:t>
            </a:r>
            <a:r>
              <a:rPr lang="tr-TR" altLang="en-US" sz="2400" b="1" dirty="0">
                <a:solidFill>
                  <a:srgbClr val="FF0000"/>
                </a:solidFill>
              </a:rPr>
              <a:t>, </a:t>
            </a:r>
            <a:r>
              <a:rPr lang="tr-TR" altLang="en-US" sz="2400" b="1" dirty="0" err="1">
                <a:solidFill>
                  <a:srgbClr val="FF0000"/>
                </a:solidFill>
              </a:rPr>
              <a:t>which</a:t>
            </a:r>
            <a:r>
              <a:rPr lang="tr-TR" altLang="en-US" sz="2400" b="1" dirty="0">
                <a:solidFill>
                  <a:srgbClr val="FF0000"/>
                </a:solidFill>
              </a:rPr>
              <a:t> is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fountain</a:t>
            </a:r>
            <a:r>
              <a:rPr lang="tr-TR" altLang="en-US" sz="2400" b="1" dirty="0">
                <a:solidFill>
                  <a:srgbClr val="FF0000"/>
                </a:solidFill>
              </a:rPr>
              <a:t> of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thirst</a:t>
            </a:r>
            <a:r>
              <a:rPr lang="tr-TR" altLang="en-US" sz="2400" b="1" dirty="0">
                <a:solidFill>
                  <a:srgbClr val="FF0000"/>
                </a:solidFill>
              </a:rPr>
              <a:t>..... </a:t>
            </a:r>
          </a:p>
          <a:p>
            <a:r>
              <a:rPr lang="tr-TR" altLang="en-US" sz="2400" b="1" dirty="0">
                <a:solidFill>
                  <a:srgbClr val="FF0000"/>
                </a:solidFill>
              </a:rPr>
              <a:t>But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water</a:t>
            </a:r>
            <a:r>
              <a:rPr lang="tr-TR" altLang="en-US" sz="2400" b="1" dirty="0">
                <a:solidFill>
                  <a:srgbClr val="FF0000"/>
                </a:solidFill>
              </a:rPr>
              <a:t> </a:t>
            </a:r>
            <a:r>
              <a:rPr lang="tr-TR" altLang="en-US" sz="2400" b="1" dirty="0" err="1">
                <a:solidFill>
                  <a:srgbClr val="FF0000"/>
                </a:solidFill>
              </a:rPr>
              <a:t>used</a:t>
            </a:r>
            <a:r>
              <a:rPr lang="tr-TR" altLang="en-US" sz="2400" b="1" dirty="0">
                <a:solidFill>
                  <a:srgbClr val="FF0000"/>
                </a:solidFill>
              </a:rPr>
              <a:t> as </a:t>
            </a:r>
            <a:r>
              <a:rPr lang="tr-TR" altLang="en-US" sz="2400" b="1" dirty="0" err="1">
                <a:solidFill>
                  <a:srgbClr val="FF0000"/>
                </a:solidFill>
              </a:rPr>
              <a:t>drink</a:t>
            </a:r>
            <a:r>
              <a:rPr lang="tr-TR" altLang="en-US" sz="2400" b="1" dirty="0">
                <a:solidFill>
                  <a:srgbClr val="FF0000"/>
                </a:solidFill>
              </a:rPr>
              <a:t> is </a:t>
            </a:r>
            <a:r>
              <a:rPr lang="tr-TR" altLang="en-US" sz="2400" b="1" dirty="0" err="1">
                <a:solidFill>
                  <a:srgbClr val="FF0000"/>
                </a:solidFill>
              </a:rPr>
              <a:t>to</a:t>
            </a:r>
            <a:r>
              <a:rPr lang="tr-TR" altLang="en-US" sz="2400" b="1" dirty="0">
                <a:solidFill>
                  <a:srgbClr val="FF0000"/>
                </a:solidFill>
              </a:rPr>
              <a:t> be </a:t>
            </a:r>
            <a:r>
              <a:rPr lang="tr-TR" altLang="en-US" sz="2400" b="1" dirty="0" err="1">
                <a:solidFill>
                  <a:srgbClr val="FF0000"/>
                </a:solidFill>
              </a:rPr>
              <a:t>boiled</a:t>
            </a:r>
            <a:r>
              <a:rPr lang="tr-TR" altLang="en-US" sz="2400" b="1" dirty="0">
                <a:solidFill>
                  <a:srgbClr val="FF0000"/>
                </a:solidFill>
              </a:rPr>
              <a:t> </a:t>
            </a:r>
            <a:r>
              <a:rPr lang="tr-TR" altLang="en-US" sz="2400" b="1" dirty="0" err="1">
                <a:solidFill>
                  <a:srgbClr val="FF0000"/>
                </a:solidFill>
              </a:rPr>
              <a:t>with</a:t>
            </a:r>
            <a:r>
              <a:rPr lang="tr-TR" altLang="en-US" sz="2400" b="1" dirty="0">
                <a:solidFill>
                  <a:srgbClr val="FF0000"/>
                </a:solidFill>
              </a:rPr>
              <a:t> </a:t>
            </a:r>
            <a:r>
              <a:rPr lang="tr-TR" altLang="en-US" sz="2400" b="1" dirty="0" err="1">
                <a:solidFill>
                  <a:srgbClr val="FF0000"/>
                </a:solidFill>
              </a:rPr>
              <a:t>autumn</a:t>
            </a:r>
            <a:r>
              <a:rPr lang="tr-TR" altLang="en-US" sz="2400" b="1" dirty="0">
                <a:solidFill>
                  <a:srgbClr val="FF0000"/>
                </a:solidFill>
              </a:rPr>
              <a:t> </a:t>
            </a:r>
            <a:r>
              <a:rPr lang="tr-TR" altLang="en-US" sz="2400" b="1" dirty="0" err="1">
                <a:solidFill>
                  <a:srgbClr val="FF0000"/>
                </a:solidFill>
              </a:rPr>
              <a:t>fruit</a:t>
            </a:r>
            <a:r>
              <a:rPr lang="tr-TR" altLang="en-US" sz="2400" b="1" dirty="0">
                <a:solidFill>
                  <a:srgbClr val="FF0000"/>
                </a:solidFill>
              </a:rPr>
              <a:t>.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food</a:t>
            </a:r>
            <a:r>
              <a:rPr lang="tr-TR" altLang="en-US" sz="2400" b="1" dirty="0">
                <a:solidFill>
                  <a:srgbClr val="FF0000"/>
                </a:solidFill>
              </a:rPr>
              <a:t> is </a:t>
            </a:r>
            <a:r>
              <a:rPr lang="tr-TR" altLang="en-US" sz="2400" b="1" dirty="0" err="1">
                <a:solidFill>
                  <a:srgbClr val="FF0000"/>
                </a:solidFill>
              </a:rPr>
              <a:t>to</a:t>
            </a:r>
            <a:r>
              <a:rPr lang="tr-TR" altLang="en-US" sz="2400" b="1" dirty="0">
                <a:solidFill>
                  <a:srgbClr val="FF0000"/>
                </a:solidFill>
              </a:rPr>
              <a:t> be </a:t>
            </a:r>
            <a:r>
              <a:rPr lang="tr-TR" altLang="en-US" sz="2400" b="1" dirty="0" err="1">
                <a:solidFill>
                  <a:srgbClr val="FF0000"/>
                </a:solidFill>
              </a:rPr>
              <a:t>milk</a:t>
            </a:r>
            <a:r>
              <a:rPr lang="tr-TR" altLang="en-US" sz="2400" b="1" dirty="0">
                <a:solidFill>
                  <a:srgbClr val="FF0000"/>
                </a:solidFill>
              </a:rPr>
              <a:t>, </a:t>
            </a:r>
            <a:r>
              <a:rPr lang="tr-TR" altLang="en-US" sz="2400" b="1" dirty="0" err="1">
                <a:solidFill>
                  <a:srgbClr val="FF0000"/>
                </a:solidFill>
              </a:rPr>
              <a:t>and</a:t>
            </a:r>
            <a:r>
              <a:rPr lang="tr-TR" altLang="en-US" sz="2400" b="1" dirty="0">
                <a:solidFill>
                  <a:srgbClr val="FF0000"/>
                </a:solidFill>
              </a:rPr>
              <a:t> </a:t>
            </a:r>
            <a:r>
              <a:rPr lang="tr-TR" altLang="en-US" sz="2400" b="1" dirty="0" err="1">
                <a:solidFill>
                  <a:srgbClr val="FF0000"/>
                </a:solidFill>
              </a:rPr>
              <a:t>with</a:t>
            </a:r>
            <a:r>
              <a:rPr lang="tr-TR" altLang="en-US" sz="2400" b="1" dirty="0">
                <a:solidFill>
                  <a:srgbClr val="FF0000"/>
                </a:solidFill>
              </a:rPr>
              <a:t> it </a:t>
            </a:r>
            <a:r>
              <a:rPr lang="tr-TR" altLang="en-US" sz="2400" b="1" dirty="0" err="1">
                <a:solidFill>
                  <a:srgbClr val="FF0000"/>
                </a:solidFill>
              </a:rPr>
              <a:t>cereals</a:t>
            </a:r>
            <a:r>
              <a:rPr lang="tr-TR" altLang="en-US" sz="2400" b="1" dirty="0">
                <a:solidFill>
                  <a:srgbClr val="FF0000"/>
                </a:solidFill>
              </a:rPr>
              <a:t>, </a:t>
            </a:r>
            <a:r>
              <a:rPr lang="tr-TR" altLang="en-US" sz="2400" b="1" dirty="0" err="1">
                <a:solidFill>
                  <a:srgbClr val="FF0000"/>
                </a:solidFill>
              </a:rPr>
              <a:t>starch</a:t>
            </a:r>
            <a:r>
              <a:rPr lang="tr-TR" altLang="en-US" sz="2400" b="1" dirty="0">
                <a:solidFill>
                  <a:srgbClr val="FF0000"/>
                </a:solidFill>
              </a:rPr>
              <a:t>, </a:t>
            </a:r>
            <a:r>
              <a:rPr lang="tr-TR" altLang="en-US" sz="2400" b="1" dirty="0" err="1">
                <a:solidFill>
                  <a:srgbClr val="FF0000"/>
                </a:solidFill>
              </a:rPr>
              <a:t>groats</a:t>
            </a:r>
            <a:r>
              <a:rPr lang="tr-TR" altLang="en-US" sz="2400" b="1" dirty="0">
                <a:solidFill>
                  <a:srgbClr val="FF0000"/>
                </a:solidFill>
              </a:rPr>
              <a:t> of </a:t>
            </a:r>
            <a:r>
              <a:rPr lang="tr-TR" altLang="en-US" sz="2400" b="1" dirty="0" err="1">
                <a:solidFill>
                  <a:srgbClr val="FF0000"/>
                </a:solidFill>
              </a:rPr>
              <a:t>spelt</a:t>
            </a:r>
            <a:r>
              <a:rPr lang="tr-TR" altLang="en-US" sz="2400" b="1" dirty="0">
                <a:solidFill>
                  <a:srgbClr val="FF0000"/>
                </a:solidFill>
              </a:rPr>
              <a:t>, </a:t>
            </a:r>
            <a:r>
              <a:rPr lang="tr-TR" altLang="en-US" sz="2400" b="1" dirty="0" err="1">
                <a:solidFill>
                  <a:srgbClr val="FF0000"/>
                </a:solidFill>
              </a:rPr>
              <a:t>gruels</a:t>
            </a:r>
            <a:r>
              <a:rPr lang="tr-TR" altLang="en-US" sz="2400" b="1" dirty="0">
                <a:solidFill>
                  <a:srgbClr val="FF0000"/>
                </a:solidFill>
              </a:rPr>
              <a:t>. </a:t>
            </a:r>
            <a:r>
              <a:rPr lang="tr-TR" altLang="en-US" sz="2400" b="1" dirty="0" err="1">
                <a:solidFill>
                  <a:srgbClr val="FF0000"/>
                </a:solidFill>
              </a:rPr>
              <a:t>Astringent</a:t>
            </a:r>
            <a:r>
              <a:rPr lang="tr-TR" altLang="en-US" sz="2400" b="1" dirty="0">
                <a:solidFill>
                  <a:srgbClr val="FF0000"/>
                </a:solidFill>
              </a:rPr>
              <a:t> </a:t>
            </a:r>
            <a:r>
              <a:rPr lang="tr-TR" altLang="en-US" sz="2400" b="1" dirty="0" err="1">
                <a:solidFill>
                  <a:srgbClr val="FF0000"/>
                </a:solidFill>
              </a:rPr>
              <a:t>wines</a:t>
            </a:r>
            <a:r>
              <a:rPr lang="tr-TR" altLang="en-US" sz="2400" b="1" dirty="0">
                <a:solidFill>
                  <a:srgbClr val="FF0000"/>
                </a:solidFill>
              </a:rPr>
              <a:t> </a:t>
            </a:r>
            <a:r>
              <a:rPr lang="tr-TR" altLang="en-US" sz="2400" b="1" dirty="0" err="1">
                <a:solidFill>
                  <a:srgbClr val="FF0000"/>
                </a:solidFill>
              </a:rPr>
              <a:t>to</a:t>
            </a:r>
            <a:r>
              <a:rPr lang="tr-TR" altLang="en-US" sz="2400" b="1" dirty="0">
                <a:solidFill>
                  <a:srgbClr val="FF0000"/>
                </a:solidFill>
              </a:rPr>
              <a:t> </a:t>
            </a:r>
            <a:r>
              <a:rPr lang="tr-TR" altLang="en-US" sz="2400" b="1" dirty="0" err="1">
                <a:solidFill>
                  <a:srgbClr val="FF0000"/>
                </a:solidFill>
              </a:rPr>
              <a:t>give</a:t>
            </a:r>
            <a:r>
              <a:rPr lang="tr-TR" altLang="en-US" sz="2400" b="1" dirty="0">
                <a:solidFill>
                  <a:srgbClr val="FF0000"/>
                </a:solidFill>
              </a:rPr>
              <a:t> </a:t>
            </a:r>
            <a:r>
              <a:rPr lang="tr-TR" altLang="en-US" sz="2400" b="1" dirty="0" err="1">
                <a:solidFill>
                  <a:srgbClr val="FF0000"/>
                </a:solidFill>
              </a:rPr>
              <a:t>tone</a:t>
            </a:r>
            <a:r>
              <a:rPr lang="tr-TR" altLang="en-US" sz="2400" b="1" dirty="0">
                <a:solidFill>
                  <a:srgbClr val="FF0000"/>
                </a:solidFill>
              </a:rPr>
              <a:t> </a:t>
            </a:r>
            <a:r>
              <a:rPr lang="tr-TR" altLang="en-US" sz="2400" b="1" dirty="0" err="1">
                <a:solidFill>
                  <a:srgbClr val="FF0000"/>
                </a:solidFill>
              </a:rPr>
              <a:t>to</a:t>
            </a:r>
            <a:r>
              <a:rPr lang="tr-TR" altLang="en-US" sz="2400" b="1" dirty="0">
                <a:solidFill>
                  <a:srgbClr val="FF0000"/>
                </a:solidFill>
              </a:rPr>
              <a:t>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stomach</a:t>
            </a:r>
            <a:r>
              <a:rPr lang="tr-TR" altLang="en-US" sz="2400" b="1" dirty="0">
                <a:solidFill>
                  <a:srgbClr val="FF0000"/>
                </a:solidFill>
              </a:rPr>
              <a:t>, </a:t>
            </a:r>
            <a:r>
              <a:rPr lang="tr-TR" altLang="en-US" sz="2400" b="1" dirty="0" err="1">
                <a:solidFill>
                  <a:srgbClr val="FF0000"/>
                </a:solidFill>
              </a:rPr>
              <a:t>and</a:t>
            </a:r>
            <a:r>
              <a:rPr lang="tr-TR" altLang="en-US" sz="2400" b="1" dirty="0">
                <a:solidFill>
                  <a:srgbClr val="FF0000"/>
                </a:solidFill>
              </a:rPr>
              <a:t> </a:t>
            </a:r>
            <a:r>
              <a:rPr lang="tr-TR" altLang="en-US" sz="2400" b="1" dirty="0" err="1">
                <a:solidFill>
                  <a:srgbClr val="FF0000"/>
                </a:solidFill>
              </a:rPr>
              <a:t>these</a:t>
            </a:r>
            <a:r>
              <a:rPr lang="tr-TR" altLang="en-US" sz="2400" b="1" dirty="0">
                <a:solidFill>
                  <a:srgbClr val="FF0000"/>
                </a:solidFill>
              </a:rPr>
              <a:t> but </a:t>
            </a:r>
            <a:r>
              <a:rPr lang="tr-TR" altLang="en-US" sz="2400" b="1" dirty="0" err="1">
                <a:solidFill>
                  <a:srgbClr val="FF0000"/>
                </a:solidFill>
              </a:rPr>
              <a:t>little</a:t>
            </a:r>
            <a:r>
              <a:rPr lang="tr-TR" altLang="en-US" sz="2400" b="1" dirty="0">
                <a:solidFill>
                  <a:srgbClr val="FF0000"/>
                </a:solidFill>
              </a:rPr>
              <a:t> </a:t>
            </a:r>
            <a:r>
              <a:rPr lang="tr-TR" altLang="en-US" sz="2400" b="1" dirty="0" err="1">
                <a:solidFill>
                  <a:srgbClr val="FF0000"/>
                </a:solidFill>
              </a:rPr>
              <a:t>diluted</a:t>
            </a:r>
            <a:r>
              <a:rPr lang="tr-TR" altLang="en-US" sz="2400" b="1" dirty="0">
                <a:solidFill>
                  <a:srgbClr val="FF0000"/>
                </a:solidFill>
              </a:rPr>
              <a:t>, in </a:t>
            </a:r>
            <a:r>
              <a:rPr lang="tr-TR" altLang="en-US" sz="2400" b="1" dirty="0" err="1">
                <a:solidFill>
                  <a:srgbClr val="FF0000"/>
                </a:solidFill>
              </a:rPr>
              <a:t>order</a:t>
            </a:r>
            <a:r>
              <a:rPr lang="tr-TR" altLang="en-US" sz="2400" b="1" dirty="0">
                <a:solidFill>
                  <a:srgbClr val="FF0000"/>
                </a:solidFill>
              </a:rPr>
              <a:t> </a:t>
            </a:r>
            <a:r>
              <a:rPr lang="tr-TR" altLang="en-US" sz="2400" b="1" dirty="0" err="1">
                <a:solidFill>
                  <a:srgbClr val="FF0000"/>
                </a:solidFill>
              </a:rPr>
              <a:t>to</a:t>
            </a:r>
            <a:r>
              <a:rPr lang="tr-TR" altLang="en-US" sz="2400" b="1" dirty="0">
                <a:solidFill>
                  <a:srgbClr val="FF0000"/>
                </a:solidFill>
              </a:rPr>
              <a:t> </a:t>
            </a:r>
            <a:r>
              <a:rPr lang="tr-TR" altLang="en-US" sz="2400" b="1" dirty="0" err="1">
                <a:solidFill>
                  <a:srgbClr val="FF0000"/>
                </a:solidFill>
              </a:rPr>
              <a:t>dissipate</a:t>
            </a:r>
            <a:r>
              <a:rPr lang="tr-TR" altLang="en-US" sz="2400" b="1" dirty="0">
                <a:solidFill>
                  <a:srgbClr val="FF0000"/>
                </a:solidFill>
              </a:rPr>
              <a:t> </a:t>
            </a:r>
            <a:r>
              <a:rPr lang="tr-TR" altLang="en-US" sz="2400" b="1" dirty="0" err="1">
                <a:solidFill>
                  <a:srgbClr val="FF0000"/>
                </a:solidFill>
              </a:rPr>
              <a:t>and</a:t>
            </a:r>
            <a:r>
              <a:rPr lang="tr-TR" altLang="en-US" sz="2400" b="1" dirty="0">
                <a:solidFill>
                  <a:srgbClr val="FF0000"/>
                </a:solidFill>
              </a:rPr>
              <a:t> </a:t>
            </a:r>
            <a:r>
              <a:rPr lang="tr-TR" altLang="en-US" sz="2400" b="1" dirty="0" err="1">
                <a:solidFill>
                  <a:srgbClr val="FF0000"/>
                </a:solidFill>
              </a:rPr>
              <a:t>clear</a:t>
            </a:r>
            <a:r>
              <a:rPr lang="tr-TR" altLang="en-US" sz="2400" b="1" dirty="0">
                <a:solidFill>
                  <a:srgbClr val="FF0000"/>
                </a:solidFill>
              </a:rPr>
              <a:t> </a:t>
            </a:r>
            <a:r>
              <a:rPr lang="tr-TR" altLang="en-US" sz="2400" b="1" dirty="0" err="1">
                <a:solidFill>
                  <a:srgbClr val="FF0000"/>
                </a:solidFill>
              </a:rPr>
              <a:t>away</a:t>
            </a:r>
            <a:r>
              <a:rPr lang="tr-TR" altLang="en-US" sz="2400" b="1" dirty="0">
                <a:solidFill>
                  <a:srgbClr val="FF0000"/>
                </a:solidFill>
              </a:rPr>
              <a:t> </a:t>
            </a:r>
            <a:r>
              <a:rPr lang="tr-TR" altLang="en-US" sz="2400" b="1" dirty="0" err="1">
                <a:solidFill>
                  <a:srgbClr val="FF0000"/>
                </a:solidFill>
              </a:rPr>
              <a:t>the</a:t>
            </a:r>
            <a:r>
              <a:rPr lang="tr-TR" altLang="en-US" sz="2400" b="1" dirty="0">
                <a:solidFill>
                  <a:srgbClr val="FF0000"/>
                </a:solidFill>
              </a:rPr>
              <a:t> </a:t>
            </a:r>
            <a:r>
              <a:rPr lang="tr-TR" altLang="en-US" sz="2400" b="1" dirty="0" err="1">
                <a:solidFill>
                  <a:srgbClr val="FF0000"/>
                </a:solidFill>
              </a:rPr>
              <a:t>other</a:t>
            </a:r>
            <a:r>
              <a:rPr lang="tr-TR" altLang="en-US" sz="2400" b="1" dirty="0">
                <a:solidFill>
                  <a:srgbClr val="FF0000"/>
                </a:solidFill>
              </a:rPr>
              <a:t> </a:t>
            </a:r>
            <a:r>
              <a:rPr lang="tr-TR" altLang="en-US" sz="2400" b="1" dirty="0" err="1">
                <a:solidFill>
                  <a:srgbClr val="FF0000"/>
                </a:solidFill>
              </a:rPr>
              <a:t>humours</a:t>
            </a:r>
            <a:r>
              <a:rPr lang="tr-TR" altLang="en-US" sz="2400" b="1" dirty="0">
                <a:solidFill>
                  <a:srgbClr val="FF0000"/>
                </a:solidFill>
              </a:rPr>
              <a:t>; </a:t>
            </a:r>
            <a:r>
              <a:rPr lang="tr-TR" altLang="en-US" sz="2400" b="1" dirty="0" err="1">
                <a:solidFill>
                  <a:srgbClr val="FF0000"/>
                </a:solidFill>
              </a:rPr>
              <a:t>for</a:t>
            </a:r>
            <a:r>
              <a:rPr lang="tr-TR" altLang="en-US" sz="2400" b="1" dirty="0">
                <a:solidFill>
                  <a:srgbClr val="FF0000"/>
                </a:solidFill>
              </a:rPr>
              <a:t> </a:t>
            </a:r>
            <a:r>
              <a:rPr lang="tr-TR" altLang="en-US" sz="2400" b="1" dirty="0" err="1">
                <a:solidFill>
                  <a:srgbClr val="FF0000"/>
                </a:solidFill>
              </a:rPr>
              <a:t>thirst</a:t>
            </a:r>
            <a:r>
              <a:rPr lang="tr-TR" altLang="en-US" sz="2400" b="1" dirty="0">
                <a:solidFill>
                  <a:srgbClr val="FF0000"/>
                </a:solidFill>
              </a:rPr>
              <a:t> is </a:t>
            </a:r>
            <a:r>
              <a:rPr lang="tr-TR" altLang="en-US" sz="2400" b="1" dirty="0" err="1">
                <a:solidFill>
                  <a:srgbClr val="FF0000"/>
                </a:solidFill>
              </a:rPr>
              <a:t>engendered</a:t>
            </a:r>
            <a:r>
              <a:rPr lang="tr-TR" altLang="en-US" sz="2400" b="1" dirty="0">
                <a:solidFill>
                  <a:srgbClr val="FF0000"/>
                </a:solidFill>
              </a:rPr>
              <a:t> </a:t>
            </a:r>
            <a:r>
              <a:rPr lang="tr-TR" altLang="en-US" sz="2400" b="1" dirty="0" err="1">
                <a:solidFill>
                  <a:srgbClr val="FF0000"/>
                </a:solidFill>
              </a:rPr>
              <a:t>by</a:t>
            </a:r>
            <a:r>
              <a:rPr lang="tr-TR" altLang="en-US" sz="2400" b="1" dirty="0">
                <a:solidFill>
                  <a:srgbClr val="FF0000"/>
                </a:solidFill>
              </a:rPr>
              <a:t> </a:t>
            </a:r>
            <a:r>
              <a:rPr lang="tr-TR" altLang="en-US" sz="2400" b="1" dirty="0" err="1">
                <a:solidFill>
                  <a:srgbClr val="FF0000"/>
                </a:solidFill>
              </a:rPr>
              <a:t>saltish</a:t>
            </a:r>
            <a:r>
              <a:rPr lang="tr-TR" altLang="en-US" sz="2400" b="1" dirty="0">
                <a:solidFill>
                  <a:srgbClr val="FF0000"/>
                </a:solidFill>
              </a:rPr>
              <a:t> </a:t>
            </a:r>
            <a:r>
              <a:rPr lang="tr-TR" altLang="en-US" sz="2400" b="1" dirty="0" err="1">
                <a:solidFill>
                  <a:srgbClr val="FF0000"/>
                </a:solidFill>
              </a:rPr>
              <a:t>things</a:t>
            </a:r>
            <a:r>
              <a:rPr lang="tr-TR" altLang="en-US" sz="2400" b="1" dirty="0">
                <a:solidFill>
                  <a:srgbClr val="FF0000"/>
                </a:solidFill>
              </a:rPr>
              <a:t>.</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C127B0D1-B53E-FA17-EFD2-109EAC30E8BA}"/>
              </a:ext>
            </a:extLst>
          </p:cNvPr>
          <p:cNvSpPr>
            <a:spLocks noGrp="1" noChangeArrowheads="1"/>
          </p:cNvSpPr>
          <p:nvPr>
            <p:ph type="body" idx="1"/>
          </p:nvPr>
        </p:nvSpPr>
        <p:spPr>
          <a:xfrm>
            <a:off x="468313" y="765175"/>
            <a:ext cx="8229600" cy="4525963"/>
          </a:xfrm>
          <a:effectLst>
            <a:outerShdw dist="35921" dir="2700000" algn="ctr" rotWithShape="0">
              <a:schemeClr val="tx1"/>
            </a:outerShdw>
          </a:effectLst>
        </p:spPr>
        <p:txBody>
          <a:bodyPr/>
          <a:lstStyle/>
          <a:p>
            <a:r>
              <a:rPr lang="tr-TR" altLang="en-US" b="1">
                <a:solidFill>
                  <a:srgbClr val="FFFF00"/>
                </a:solidFill>
              </a:rPr>
              <a:t>6000 years ago when the Sumerians stated in Heaven:</a:t>
            </a:r>
          </a:p>
          <a:p>
            <a:pPr lvl="1"/>
            <a:r>
              <a:rPr lang="tr-TR" altLang="en-US" sz="2400" b="1" i="1">
                <a:solidFill>
                  <a:srgbClr val="FFFF00"/>
                </a:solidFill>
              </a:rPr>
              <a:t>The sick eyed says not I am sick eyed. The sick headed (says) not I am sick headed.</a:t>
            </a:r>
            <a:endParaRPr lang="en-US" altLang="en-US" sz="2400" b="1" i="1">
              <a:solidFill>
                <a:srgbClr val="FFFF00"/>
              </a:solidFill>
            </a:endParaRPr>
          </a:p>
          <a:p>
            <a:pPr lvl="2"/>
            <a:r>
              <a:rPr lang="tr-TR" altLang="en-US" sz="1400" b="1" i="1">
                <a:solidFill>
                  <a:srgbClr val="FFFF00"/>
                </a:solidFill>
              </a:rPr>
              <a:t>“Sick-eyed” might simply indicate an eye complaint and “sick-headed” means headache</a:t>
            </a:r>
          </a:p>
          <a:p>
            <a:r>
              <a:rPr lang="tr-TR" altLang="en-US" b="1">
                <a:solidFill>
                  <a:srgbClr val="FFFF00"/>
                </a:solidFill>
              </a:rPr>
              <a:t>3500 BC: Courtesan of Pharoah’s court, a case report to be found in the Ebers papyrus, where the disorder is described as “sickness of half the head”.</a:t>
            </a:r>
          </a:p>
          <a:p>
            <a:endParaRPr lang="en-US" altLang="en-US" sz="1800" b="1" i="1">
              <a:solidFill>
                <a:srgbClr val="FFFF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Wood Type</Template>
  <TotalTime>840</TotalTime>
  <Words>2146</Words>
  <Application>Microsoft Macintosh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Book Antiqua</vt:lpstr>
      <vt:lpstr>Default Design</vt:lpstr>
      <vt:lpstr>PowerPoint Presentation</vt:lpstr>
      <vt:lpstr>PowerPoint Presentation</vt:lpstr>
      <vt:lpstr>PowerPoint Presentation</vt:lpstr>
      <vt:lpstr>PowerPoint Presentation</vt:lpstr>
      <vt:lpstr>ARATEUS</vt:lpstr>
      <vt:lpstr>DIABETES MELLITUS</vt:lpstr>
      <vt:lpstr>Diabetes mellitus</vt:lpstr>
      <vt:lpstr>Diabetes mellitus</vt:lpstr>
      <vt:lpstr>PowerPoint Presentation</vt:lpstr>
      <vt:lpstr>Hippocrates</vt:lpstr>
      <vt:lpstr>PowerPoint Presentation</vt:lpstr>
      <vt:lpstr>30-90 AD: Arateus of Cappococia:</vt:lpstr>
      <vt:lpstr>30-90 AD: Arateus of Capadócia :</vt:lpstr>
      <vt:lpstr>His headache</vt:lpstr>
      <vt:lpstr>PowerPoint Presentation</vt:lpstr>
      <vt:lpstr>PowerPoint Presentation</vt:lpstr>
      <vt:lpstr>DEVELOPMENT OF PSYCHIATRY</vt:lpstr>
      <vt:lpstr>DEVELOPMENT OF PSYCHIATRY</vt:lpstr>
      <vt:lpstr>DEVELOPMENT OF PSYCHIATRY</vt:lpstr>
      <vt:lpstr>ARATEUS</vt:lpstr>
      <vt:lpstr>PowerPoint Presentation</vt:lpstr>
      <vt:lpstr>Arateus and Galen (30-90 AC)</vt:lpstr>
      <vt:lpstr>Trigeminal Neuralgia: </vt:lpstr>
      <vt:lpstr>EPILEPSY</vt:lpstr>
      <vt:lpstr>PowerPoint Presentation</vt:lpstr>
      <vt:lpstr>SPECULUM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 Cankat TULUNAY</dc:creator>
  <cp:lastModifiedBy>Faik Cankat Tulunay</cp:lastModifiedBy>
  <cp:revision>25</cp:revision>
  <dcterms:created xsi:type="dcterms:W3CDTF">2003-08-06T13:21:44Z</dcterms:created>
  <dcterms:modified xsi:type="dcterms:W3CDTF">2025-04-15T19:01:01Z</dcterms:modified>
</cp:coreProperties>
</file>